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1.xml" ContentType="application/vnd.openxmlformats-officedocument.presentationml.tags+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3" r:id="rId3"/>
  </p:sldMasterIdLst>
  <p:notesMasterIdLst>
    <p:notesMasterId r:id="rId75"/>
  </p:notesMasterIdLst>
  <p:sldIdLst>
    <p:sldId id="257" r:id="rId4"/>
    <p:sldId id="263" r:id="rId5"/>
    <p:sldId id="258" r:id="rId6"/>
    <p:sldId id="358" r:id="rId7"/>
    <p:sldId id="359" r:id="rId8"/>
    <p:sldId id="360" r:id="rId9"/>
    <p:sldId id="361" r:id="rId10"/>
    <p:sldId id="362" r:id="rId11"/>
    <p:sldId id="363" r:id="rId12"/>
    <p:sldId id="364" r:id="rId13"/>
    <p:sldId id="261" r:id="rId14"/>
    <p:sldId id="264" r:id="rId15"/>
    <p:sldId id="265" r:id="rId16"/>
    <p:sldId id="266" r:id="rId17"/>
    <p:sldId id="267" r:id="rId18"/>
    <p:sldId id="268" r:id="rId19"/>
    <p:sldId id="269" r:id="rId20"/>
    <p:sldId id="270" r:id="rId21"/>
    <p:sldId id="271" r:id="rId22"/>
    <p:sldId id="343" r:id="rId23"/>
    <p:sldId id="344" r:id="rId24"/>
    <p:sldId id="345" r:id="rId25"/>
    <p:sldId id="346" r:id="rId26"/>
    <p:sldId id="347" r:id="rId27"/>
    <p:sldId id="350" r:id="rId28"/>
    <p:sldId id="351" r:id="rId29"/>
    <p:sldId id="352" r:id="rId30"/>
    <p:sldId id="353" r:id="rId31"/>
    <p:sldId id="302" r:id="rId32"/>
    <p:sldId id="323" r:id="rId33"/>
    <p:sldId id="320" r:id="rId34"/>
    <p:sldId id="321" r:id="rId35"/>
    <p:sldId id="322" r:id="rId36"/>
    <p:sldId id="324" r:id="rId37"/>
    <p:sldId id="325" r:id="rId38"/>
    <p:sldId id="326" r:id="rId39"/>
    <p:sldId id="327" r:id="rId40"/>
    <p:sldId id="328" r:id="rId41"/>
    <p:sldId id="329" r:id="rId42"/>
    <p:sldId id="330" r:id="rId43"/>
    <p:sldId id="331" r:id="rId44"/>
    <p:sldId id="379" r:id="rId45"/>
    <p:sldId id="378" r:id="rId46"/>
    <p:sldId id="287" r:id="rId47"/>
    <p:sldId id="365" r:id="rId48"/>
    <p:sldId id="366" r:id="rId49"/>
    <p:sldId id="367" r:id="rId50"/>
    <p:sldId id="368" r:id="rId51"/>
    <p:sldId id="369" r:id="rId52"/>
    <p:sldId id="370" r:id="rId53"/>
    <p:sldId id="371" r:id="rId54"/>
    <p:sldId id="372" r:id="rId55"/>
    <p:sldId id="373" r:id="rId56"/>
    <p:sldId id="374" r:id="rId57"/>
    <p:sldId id="375" r:id="rId58"/>
    <p:sldId id="377" r:id="rId59"/>
    <p:sldId id="288" r:id="rId60"/>
    <p:sldId id="304" r:id="rId61"/>
    <p:sldId id="305" r:id="rId62"/>
    <p:sldId id="306" r:id="rId63"/>
    <p:sldId id="307" r:id="rId64"/>
    <p:sldId id="308" r:id="rId65"/>
    <p:sldId id="309" r:id="rId66"/>
    <p:sldId id="310" r:id="rId67"/>
    <p:sldId id="311" r:id="rId68"/>
    <p:sldId id="312" r:id="rId69"/>
    <p:sldId id="313" r:id="rId70"/>
    <p:sldId id="314" r:id="rId71"/>
    <p:sldId id="315" r:id="rId72"/>
    <p:sldId id="303" r:id="rId73"/>
    <p:sldId id="34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son C (Carole)" initials="RC(" lastIdx="2" clrIdx="0">
    <p:extLst>
      <p:ext uri="{19B8F6BF-5375-455C-9EA6-DF929625EA0E}">
        <p15:presenceInfo xmlns:p15="http://schemas.microsoft.com/office/powerpoint/2012/main" userId="S-1-5-21-765483983-692928010-316617838-164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014" autoAdjust="0"/>
    <p:restoredTop sz="89837" autoAdjust="0"/>
  </p:normalViewPr>
  <p:slideViewPr>
    <p:cSldViewPr snapToGrid="0">
      <p:cViewPr varScale="1">
        <p:scale>
          <a:sx n="106" d="100"/>
          <a:sy n="106" d="100"/>
        </p:scale>
        <p:origin x="1296" y="72"/>
      </p:cViewPr>
      <p:guideLst/>
    </p:cSldViewPr>
  </p:slideViewPr>
  <p:notesTextViewPr>
    <p:cViewPr>
      <p:scale>
        <a:sx n="3" d="2"/>
        <a:sy n="3" d="2"/>
      </p:scale>
      <p:origin x="0" y="0"/>
    </p:cViewPr>
  </p:notesTextViewPr>
  <p:notesViewPr>
    <p:cSldViewPr snapToGrid="0">
      <p:cViewPr varScale="1">
        <p:scale>
          <a:sx n="65" d="100"/>
          <a:sy n="65" d="100"/>
        </p:scale>
        <p:origin x="3154"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commentAuthors" Target="commentAuthor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1.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205665-F352-48FF-8C1A-CF81FB3A9795}" type="datetimeFigureOut">
              <a:rPr lang="en-GB" smtClean="0"/>
              <a:t>12/01/2021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4CCA32-D3D9-4285-8B9E-C84B0FC8C82B}" type="slidenum">
              <a:rPr lang="en-GB" smtClean="0"/>
              <a:t>‹#›</a:t>
            </a:fld>
            <a:endParaRPr lang="en-GB"/>
          </a:p>
        </p:txBody>
      </p:sp>
    </p:spTree>
    <p:extLst>
      <p:ext uri="{BB962C8B-B14F-4D97-AF65-F5344CB8AC3E}">
        <p14:creationId xmlns:p14="http://schemas.microsoft.com/office/powerpoint/2010/main" val="2010127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1</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1470489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F28BFC-9F90-4C30-8CDA-A9FBE50B975F}" type="slidenum">
              <a:rPr lang="en-GB" smtClean="0"/>
              <a:pPr/>
              <a:t>10</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4066057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11</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4091098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6EFE83B7-278F-6545-9C62-E36EB068C003}" type="slidenum">
              <a:rPr lang="en-US" smtClean="0"/>
              <a:pPr/>
              <a:t>12</a:t>
            </a:fld>
            <a:endParaRPr lang="en-US" dirty="0"/>
          </a:p>
        </p:txBody>
      </p:sp>
    </p:spTree>
    <p:extLst>
      <p:ext uri="{BB962C8B-B14F-4D97-AF65-F5344CB8AC3E}">
        <p14:creationId xmlns:p14="http://schemas.microsoft.com/office/powerpoint/2010/main" val="3883268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FE83B7-278F-6545-9C62-E36EB068C003}" type="slidenum">
              <a:rPr lang="en-US" smtClean="0"/>
              <a:pPr/>
              <a:t>13</a:t>
            </a:fld>
            <a:endParaRPr lang="en-US" dirty="0"/>
          </a:p>
        </p:txBody>
      </p:sp>
    </p:spTree>
    <p:extLst>
      <p:ext uri="{BB962C8B-B14F-4D97-AF65-F5344CB8AC3E}">
        <p14:creationId xmlns:p14="http://schemas.microsoft.com/office/powerpoint/2010/main" val="2177226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FE83B7-278F-6545-9C62-E36EB068C003}" type="slidenum">
              <a:rPr lang="en-US" smtClean="0"/>
              <a:pPr/>
              <a:t>14</a:t>
            </a:fld>
            <a:endParaRPr lang="en-US" dirty="0"/>
          </a:p>
        </p:txBody>
      </p:sp>
    </p:spTree>
    <p:extLst>
      <p:ext uri="{BB962C8B-B14F-4D97-AF65-F5344CB8AC3E}">
        <p14:creationId xmlns:p14="http://schemas.microsoft.com/office/powerpoint/2010/main" val="3054545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FE83B7-278F-6545-9C62-E36EB068C003}" type="slidenum">
              <a:rPr lang="en-US" smtClean="0"/>
              <a:pPr/>
              <a:t>15</a:t>
            </a:fld>
            <a:endParaRPr lang="en-US" dirty="0"/>
          </a:p>
        </p:txBody>
      </p:sp>
    </p:spTree>
    <p:extLst>
      <p:ext uri="{BB962C8B-B14F-4D97-AF65-F5344CB8AC3E}">
        <p14:creationId xmlns:p14="http://schemas.microsoft.com/office/powerpoint/2010/main" val="27542768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6EFE83B7-278F-6545-9C62-E36EB068C003}" type="slidenum">
              <a:rPr lang="en-US" smtClean="0"/>
              <a:pPr/>
              <a:t>16</a:t>
            </a:fld>
            <a:endParaRPr lang="en-US" dirty="0"/>
          </a:p>
        </p:txBody>
      </p:sp>
    </p:spTree>
    <p:extLst>
      <p:ext uri="{BB962C8B-B14F-4D97-AF65-F5344CB8AC3E}">
        <p14:creationId xmlns:p14="http://schemas.microsoft.com/office/powerpoint/2010/main" val="752228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FE83B7-278F-6545-9C62-E36EB068C003}" type="slidenum">
              <a:rPr lang="en-US" smtClean="0"/>
              <a:pPr/>
              <a:t>17</a:t>
            </a:fld>
            <a:endParaRPr lang="en-US"/>
          </a:p>
        </p:txBody>
      </p:sp>
    </p:spTree>
    <p:extLst>
      <p:ext uri="{BB962C8B-B14F-4D97-AF65-F5344CB8AC3E}">
        <p14:creationId xmlns:p14="http://schemas.microsoft.com/office/powerpoint/2010/main" val="3941492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FE83B7-278F-6545-9C62-E36EB068C003}" type="slidenum">
              <a:rPr lang="en-US" smtClean="0"/>
              <a:pPr/>
              <a:t>18</a:t>
            </a:fld>
            <a:endParaRPr lang="en-US"/>
          </a:p>
        </p:txBody>
      </p:sp>
    </p:spTree>
    <p:extLst>
      <p:ext uri="{BB962C8B-B14F-4D97-AF65-F5344CB8AC3E}">
        <p14:creationId xmlns:p14="http://schemas.microsoft.com/office/powerpoint/2010/main" val="1692596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19</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3365872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F28BFC-9F90-4C30-8CDA-A9FBE50B975F}" type="slidenum">
              <a:rPr lang="en-GB" smtClean="0"/>
              <a:pPr/>
              <a:t>2</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1976740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20</a:t>
            </a:fld>
            <a:endParaRPr lang="en-GB"/>
          </a:p>
        </p:txBody>
      </p:sp>
    </p:spTree>
    <p:extLst>
      <p:ext uri="{BB962C8B-B14F-4D97-AF65-F5344CB8AC3E}">
        <p14:creationId xmlns:p14="http://schemas.microsoft.com/office/powerpoint/2010/main" val="5980702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21</a:t>
            </a:fld>
            <a:endParaRPr lang="en-GB"/>
          </a:p>
        </p:txBody>
      </p:sp>
    </p:spTree>
    <p:extLst>
      <p:ext uri="{BB962C8B-B14F-4D97-AF65-F5344CB8AC3E}">
        <p14:creationId xmlns:p14="http://schemas.microsoft.com/office/powerpoint/2010/main" val="1489671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22</a:t>
            </a:fld>
            <a:endParaRPr lang="en-GB"/>
          </a:p>
        </p:txBody>
      </p:sp>
    </p:spTree>
    <p:extLst>
      <p:ext uri="{BB962C8B-B14F-4D97-AF65-F5344CB8AC3E}">
        <p14:creationId xmlns:p14="http://schemas.microsoft.com/office/powerpoint/2010/main" val="664755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23</a:t>
            </a:fld>
            <a:endParaRPr lang="en-GB"/>
          </a:p>
        </p:txBody>
      </p:sp>
    </p:spTree>
    <p:extLst>
      <p:ext uri="{BB962C8B-B14F-4D97-AF65-F5344CB8AC3E}">
        <p14:creationId xmlns:p14="http://schemas.microsoft.com/office/powerpoint/2010/main" val="1642359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24</a:t>
            </a:fld>
            <a:endParaRPr lang="en-GB"/>
          </a:p>
        </p:txBody>
      </p:sp>
    </p:spTree>
    <p:extLst>
      <p:ext uri="{BB962C8B-B14F-4D97-AF65-F5344CB8AC3E}">
        <p14:creationId xmlns:p14="http://schemas.microsoft.com/office/powerpoint/2010/main" val="14401624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25</a:t>
            </a:fld>
            <a:endParaRPr lang="en-GB"/>
          </a:p>
        </p:txBody>
      </p:sp>
    </p:spTree>
    <p:extLst>
      <p:ext uri="{BB962C8B-B14F-4D97-AF65-F5344CB8AC3E}">
        <p14:creationId xmlns:p14="http://schemas.microsoft.com/office/powerpoint/2010/main" val="27173093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26</a:t>
            </a:fld>
            <a:endParaRPr lang="en-GB"/>
          </a:p>
        </p:txBody>
      </p:sp>
    </p:spTree>
    <p:extLst>
      <p:ext uri="{BB962C8B-B14F-4D97-AF65-F5344CB8AC3E}">
        <p14:creationId xmlns:p14="http://schemas.microsoft.com/office/powerpoint/2010/main" val="7035582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27</a:t>
            </a:fld>
            <a:endParaRPr lang="en-GB"/>
          </a:p>
        </p:txBody>
      </p:sp>
    </p:spTree>
    <p:extLst>
      <p:ext uri="{BB962C8B-B14F-4D97-AF65-F5344CB8AC3E}">
        <p14:creationId xmlns:p14="http://schemas.microsoft.com/office/powerpoint/2010/main" val="20906701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28</a:t>
            </a:fld>
            <a:endParaRPr lang="en-GB"/>
          </a:p>
        </p:txBody>
      </p:sp>
    </p:spTree>
    <p:extLst>
      <p:ext uri="{BB962C8B-B14F-4D97-AF65-F5344CB8AC3E}">
        <p14:creationId xmlns:p14="http://schemas.microsoft.com/office/powerpoint/2010/main" val="1868950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29</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561438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F28BFC-9F90-4C30-8CDA-A9FBE50B975F}" type="slidenum">
              <a:rPr lang="en-GB" smtClean="0"/>
              <a:pPr/>
              <a:t>3</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8831785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30</a:t>
            </a:fld>
            <a:endParaRPr lang="en-GB"/>
          </a:p>
        </p:txBody>
      </p:sp>
    </p:spTree>
    <p:extLst>
      <p:ext uri="{BB962C8B-B14F-4D97-AF65-F5344CB8AC3E}">
        <p14:creationId xmlns:p14="http://schemas.microsoft.com/office/powerpoint/2010/main" val="3659163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31</a:t>
            </a:fld>
            <a:endParaRPr lang="en-GB"/>
          </a:p>
        </p:txBody>
      </p:sp>
    </p:spTree>
    <p:extLst>
      <p:ext uri="{BB962C8B-B14F-4D97-AF65-F5344CB8AC3E}">
        <p14:creationId xmlns:p14="http://schemas.microsoft.com/office/powerpoint/2010/main" val="5524091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32</a:t>
            </a:fld>
            <a:endParaRPr lang="en-GB"/>
          </a:p>
        </p:txBody>
      </p:sp>
    </p:spTree>
    <p:extLst>
      <p:ext uri="{BB962C8B-B14F-4D97-AF65-F5344CB8AC3E}">
        <p14:creationId xmlns:p14="http://schemas.microsoft.com/office/powerpoint/2010/main" val="20635421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33</a:t>
            </a:fld>
            <a:endParaRPr lang="en-GB"/>
          </a:p>
        </p:txBody>
      </p:sp>
    </p:spTree>
    <p:extLst>
      <p:ext uri="{BB962C8B-B14F-4D97-AF65-F5344CB8AC3E}">
        <p14:creationId xmlns:p14="http://schemas.microsoft.com/office/powerpoint/2010/main" val="26636287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34</a:t>
            </a:fld>
            <a:endParaRPr lang="en-GB"/>
          </a:p>
        </p:txBody>
      </p:sp>
    </p:spTree>
    <p:extLst>
      <p:ext uri="{BB962C8B-B14F-4D97-AF65-F5344CB8AC3E}">
        <p14:creationId xmlns:p14="http://schemas.microsoft.com/office/powerpoint/2010/main" val="33881079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35</a:t>
            </a:fld>
            <a:endParaRPr lang="en-GB"/>
          </a:p>
        </p:txBody>
      </p:sp>
    </p:spTree>
    <p:extLst>
      <p:ext uri="{BB962C8B-B14F-4D97-AF65-F5344CB8AC3E}">
        <p14:creationId xmlns:p14="http://schemas.microsoft.com/office/powerpoint/2010/main" val="40928705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36</a:t>
            </a:fld>
            <a:endParaRPr lang="en-GB"/>
          </a:p>
        </p:txBody>
      </p:sp>
    </p:spTree>
    <p:extLst>
      <p:ext uri="{BB962C8B-B14F-4D97-AF65-F5344CB8AC3E}">
        <p14:creationId xmlns:p14="http://schemas.microsoft.com/office/powerpoint/2010/main" val="337892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37</a:t>
            </a:fld>
            <a:endParaRPr lang="en-GB"/>
          </a:p>
        </p:txBody>
      </p:sp>
    </p:spTree>
    <p:extLst>
      <p:ext uri="{BB962C8B-B14F-4D97-AF65-F5344CB8AC3E}">
        <p14:creationId xmlns:p14="http://schemas.microsoft.com/office/powerpoint/2010/main" val="702949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38</a:t>
            </a:fld>
            <a:endParaRPr lang="en-GB"/>
          </a:p>
        </p:txBody>
      </p:sp>
    </p:spTree>
    <p:extLst>
      <p:ext uri="{BB962C8B-B14F-4D97-AF65-F5344CB8AC3E}">
        <p14:creationId xmlns:p14="http://schemas.microsoft.com/office/powerpoint/2010/main" val="22222314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39</a:t>
            </a:fld>
            <a:endParaRPr lang="en-GB"/>
          </a:p>
        </p:txBody>
      </p:sp>
    </p:spTree>
    <p:extLst>
      <p:ext uri="{BB962C8B-B14F-4D97-AF65-F5344CB8AC3E}">
        <p14:creationId xmlns:p14="http://schemas.microsoft.com/office/powerpoint/2010/main" val="1170447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F28BFC-9F90-4C30-8CDA-A9FBE50B975F}" type="slidenum">
              <a:rPr lang="en-GB" smtClean="0"/>
              <a:pPr/>
              <a:t>4</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41878790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40</a:t>
            </a:fld>
            <a:endParaRPr lang="en-GB"/>
          </a:p>
        </p:txBody>
      </p:sp>
    </p:spTree>
    <p:extLst>
      <p:ext uri="{BB962C8B-B14F-4D97-AF65-F5344CB8AC3E}">
        <p14:creationId xmlns:p14="http://schemas.microsoft.com/office/powerpoint/2010/main" val="11165083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41</a:t>
            </a:fld>
            <a:endParaRPr lang="en-GB"/>
          </a:p>
        </p:txBody>
      </p:sp>
    </p:spTree>
    <p:extLst>
      <p:ext uri="{BB962C8B-B14F-4D97-AF65-F5344CB8AC3E}">
        <p14:creationId xmlns:p14="http://schemas.microsoft.com/office/powerpoint/2010/main" val="25511987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42</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31778938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43</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32787060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44</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8575225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1214438"/>
            <a:ext cx="5827712" cy="32781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8940180-61EF-4A31-A258-554CB907FDE7}" type="slidenum">
              <a:rPr lang="en-GB" smtClean="0"/>
              <a:t>45</a:t>
            </a:fld>
            <a:endParaRPr lang="en-GB" dirty="0"/>
          </a:p>
        </p:txBody>
      </p:sp>
    </p:spTree>
    <p:extLst>
      <p:ext uri="{BB962C8B-B14F-4D97-AF65-F5344CB8AC3E}">
        <p14:creationId xmlns:p14="http://schemas.microsoft.com/office/powerpoint/2010/main" val="4701267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40180-61EF-4A31-A258-554CB907FDE7}" type="slidenum">
              <a:rPr lang="en-GB" smtClean="0"/>
              <a:t>46</a:t>
            </a:fld>
            <a:endParaRPr lang="en-GB"/>
          </a:p>
        </p:txBody>
      </p:sp>
    </p:spTree>
    <p:extLst>
      <p:ext uri="{BB962C8B-B14F-4D97-AF65-F5344CB8AC3E}">
        <p14:creationId xmlns:p14="http://schemas.microsoft.com/office/powerpoint/2010/main" val="27612523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40180-61EF-4A31-A258-554CB907FDE7}" type="slidenum">
              <a:rPr lang="en-GB" smtClean="0"/>
              <a:t>47</a:t>
            </a:fld>
            <a:endParaRPr lang="en-GB"/>
          </a:p>
        </p:txBody>
      </p:sp>
    </p:spTree>
    <p:extLst>
      <p:ext uri="{BB962C8B-B14F-4D97-AF65-F5344CB8AC3E}">
        <p14:creationId xmlns:p14="http://schemas.microsoft.com/office/powerpoint/2010/main" val="41935567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40180-61EF-4A31-A258-554CB907FDE7}" type="slidenum">
              <a:rPr lang="en-GB" smtClean="0"/>
              <a:t>48</a:t>
            </a:fld>
            <a:endParaRPr lang="en-GB"/>
          </a:p>
        </p:txBody>
      </p:sp>
    </p:spTree>
    <p:extLst>
      <p:ext uri="{BB962C8B-B14F-4D97-AF65-F5344CB8AC3E}">
        <p14:creationId xmlns:p14="http://schemas.microsoft.com/office/powerpoint/2010/main" val="25490106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40180-61EF-4A31-A258-554CB907FDE7}" type="slidenum">
              <a:rPr lang="en-GB" smtClean="0"/>
              <a:t>49</a:t>
            </a:fld>
            <a:endParaRPr lang="en-GB"/>
          </a:p>
        </p:txBody>
      </p:sp>
    </p:spTree>
    <p:extLst>
      <p:ext uri="{BB962C8B-B14F-4D97-AF65-F5344CB8AC3E}">
        <p14:creationId xmlns:p14="http://schemas.microsoft.com/office/powerpoint/2010/main" val="3027678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F28BFC-9F90-4C30-8CDA-A9FBE50B975F}" type="slidenum">
              <a:rPr lang="en-GB" smtClean="0"/>
              <a:pPr/>
              <a:t>5</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21416195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40180-61EF-4A31-A258-554CB907FDE7}" type="slidenum">
              <a:rPr lang="en-GB" smtClean="0"/>
              <a:t>50</a:t>
            </a:fld>
            <a:endParaRPr lang="en-GB"/>
          </a:p>
        </p:txBody>
      </p:sp>
    </p:spTree>
    <p:extLst>
      <p:ext uri="{BB962C8B-B14F-4D97-AF65-F5344CB8AC3E}">
        <p14:creationId xmlns:p14="http://schemas.microsoft.com/office/powerpoint/2010/main" val="2007460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40180-61EF-4A31-A258-554CB907FDE7}" type="slidenum">
              <a:rPr lang="en-GB" smtClean="0"/>
              <a:t>51</a:t>
            </a:fld>
            <a:endParaRPr lang="en-GB"/>
          </a:p>
        </p:txBody>
      </p:sp>
    </p:spTree>
    <p:extLst>
      <p:ext uri="{BB962C8B-B14F-4D97-AF65-F5344CB8AC3E}">
        <p14:creationId xmlns:p14="http://schemas.microsoft.com/office/powerpoint/2010/main" val="33006957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40180-61EF-4A31-A258-554CB907FDE7}" type="slidenum">
              <a:rPr lang="en-GB" smtClean="0"/>
              <a:t>52</a:t>
            </a:fld>
            <a:endParaRPr lang="en-GB"/>
          </a:p>
        </p:txBody>
      </p:sp>
    </p:spTree>
    <p:extLst>
      <p:ext uri="{BB962C8B-B14F-4D97-AF65-F5344CB8AC3E}">
        <p14:creationId xmlns:p14="http://schemas.microsoft.com/office/powerpoint/2010/main" val="35162515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18940180-61EF-4A31-A258-554CB907FDE7}" type="slidenum">
              <a:rPr lang="en-GB" smtClean="0"/>
              <a:t>53</a:t>
            </a:fld>
            <a:endParaRPr lang="en-GB"/>
          </a:p>
        </p:txBody>
      </p:sp>
    </p:spTree>
    <p:extLst>
      <p:ext uri="{BB962C8B-B14F-4D97-AF65-F5344CB8AC3E}">
        <p14:creationId xmlns:p14="http://schemas.microsoft.com/office/powerpoint/2010/main" val="22879559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40180-61EF-4A31-A258-554CB907FDE7}" type="slidenum">
              <a:rPr lang="en-GB" smtClean="0"/>
              <a:t>54</a:t>
            </a:fld>
            <a:endParaRPr lang="en-GB"/>
          </a:p>
        </p:txBody>
      </p:sp>
    </p:spTree>
    <p:extLst>
      <p:ext uri="{BB962C8B-B14F-4D97-AF65-F5344CB8AC3E}">
        <p14:creationId xmlns:p14="http://schemas.microsoft.com/office/powerpoint/2010/main" val="40215658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40180-61EF-4A31-A258-554CB907FDE7}" type="slidenum">
              <a:rPr lang="en-GB" smtClean="0"/>
              <a:t>55</a:t>
            </a:fld>
            <a:endParaRPr lang="en-GB"/>
          </a:p>
        </p:txBody>
      </p:sp>
    </p:spTree>
    <p:extLst>
      <p:ext uri="{BB962C8B-B14F-4D97-AF65-F5344CB8AC3E}">
        <p14:creationId xmlns:p14="http://schemas.microsoft.com/office/powerpoint/2010/main" val="37070502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40180-61EF-4A31-A258-554CB907FDE7}" type="slidenum">
              <a:rPr lang="en-GB" smtClean="0"/>
              <a:t>56</a:t>
            </a:fld>
            <a:endParaRPr lang="en-GB"/>
          </a:p>
        </p:txBody>
      </p:sp>
    </p:spTree>
    <p:extLst>
      <p:ext uri="{BB962C8B-B14F-4D97-AF65-F5344CB8AC3E}">
        <p14:creationId xmlns:p14="http://schemas.microsoft.com/office/powerpoint/2010/main" val="19479525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57</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31369587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C96A300-79D3-465C-88A7-42D1FE7AC2CB}" type="slidenum">
              <a:rPr lang="en-GB" smtClean="0"/>
              <a:t>58</a:t>
            </a:fld>
            <a:endParaRPr lang="en-GB" dirty="0"/>
          </a:p>
        </p:txBody>
      </p:sp>
    </p:spTree>
    <p:extLst>
      <p:ext uri="{BB962C8B-B14F-4D97-AF65-F5344CB8AC3E}">
        <p14:creationId xmlns:p14="http://schemas.microsoft.com/office/powerpoint/2010/main" val="31734096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96A300-79D3-465C-88A7-42D1FE7AC2CB}" type="slidenum">
              <a:rPr lang="en-GB" smtClean="0"/>
              <a:t>59</a:t>
            </a:fld>
            <a:endParaRPr lang="en-GB" dirty="0"/>
          </a:p>
        </p:txBody>
      </p:sp>
    </p:spTree>
    <p:extLst>
      <p:ext uri="{BB962C8B-B14F-4D97-AF65-F5344CB8AC3E}">
        <p14:creationId xmlns:p14="http://schemas.microsoft.com/office/powerpoint/2010/main" val="3297488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F28BFC-9F90-4C30-8CDA-A9FBE50B975F}" type="slidenum">
              <a:rPr lang="en-GB" smtClean="0"/>
              <a:pPr/>
              <a:t>6</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36578167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60</a:t>
            </a:fld>
            <a:endParaRPr lang="en-GB"/>
          </a:p>
        </p:txBody>
      </p:sp>
    </p:spTree>
    <p:extLst>
      <p:ext uri="{BB962C8B-B14F-4D97-AF65-F5344CB8AC3E}">
        <p14:creationId xmlns:p14="http://schemas.microsoft.com/office/powerpoint/2010/main" val="4147542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lvl="1"/>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BC96A300-79D3-465C-88A7-42D1FE7AC2CB}" type="slidenum">
              <a:rPr lang="en-GB" smtClean="0"/>
              <a:t>61</a:t>
            </a:fld>
            <a:endParaRPr lang="en-GB" dirty="0"/>
          </a:p>
        </p:txBody>
      </p:sp>
    </p:spTree>
    <p:extLst>
      <p:ext uri="{BB962C8B-B14F-4D97-AF65-F5344CB8AC3E}">
        <p14:creationId xmlns:p14="http://schemas.microsoft.com/office/powerpoint/2010/main" val="35347629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62</a:t>
            </a:fld>
            <a:endParaRPr lang="en-GB"/>
          </a:p>
        </p:txBody>
      </p:sp>
    </p:spTree>
    <p:extLst>
      <p:ext uri="{BB962C8B-B14F-4D97-AF65-F5344CB8AC3E}">
        <p14:creationId xmlns:p14="http://schemas.microsoft.com/office/powerpoint/2010/main" val="19544512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solidFill>
                <a:schemeClr val="accent5">
                  <a:lumMod val="50000"/>
                </a:schemeClr>
              </a:solidFill>
            </a:endParaRPr>
          </a:p>
          <a:p>
            <a:pPr marL="342900" indent="-342900">
              <a:buFont typeface="Arial" panose="020B0604020202020204" pitchFamily="34" charset="0"/>
              <a:buChar char="•"/>
            </a:pPr>
            <a:endParaRPr lang="en-GB" sz="1200" dirty="0">
              <a:solidFill>
                <a:schemeClr val="accent5">
                  <a:lumMod val="50000"/>
                </a:schemeClr>
              </a:solidFill>
            </a:endParaRPr>
          </a:p>
          <a:p>
            <a:endParaRPr lang="en-GB" dirty="0"/>
          </a:p>
        </p:txBody>
      </p:sp>
      <p:sp>
        <p:nvSpPr>
          <p:cNvPr id="4" name="Slide Number Placeholder 3"/>
          <p:cNvSpPr>
            <a:spLocks noGrp="1"/>
          </p:cNvSpPr>
          <p:nvPr>
            <p:ph type="sldNum" sz="quarter" idx="10"/>
          </p:nvPr>
        </p:nvSpPr>
        <p:spPr/>
        <p:txBody>
          <a:bodyPr/>
          <a:lstStyle/>
          <a:p>
            <a:fld id="{BC96A300-79D3-465C-88A7-42D1FE7AC2CB}" type="slidenum">
              <a:rPr lang="en-GB" smtClean="0"/>
              <a:t>63</a:t>
            </a:fld>
            <a:endParaRPr lang="en-GB" dirty="0"/>
          </a:p>
        </p:txBody>
      </p:sp>
    </p:spTree>
    <p:extLst>
      <p:ext uri="{BB962C8B-B14F-4D97-AF65-F5344CB8AC3E}">
        <p14:creationId xmlns:p14="http://schemas.microsoft.com/office/powerpoint/2010/main" val="29662093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96A300-79D3-465C-88A7-42D1FE7AC2CB}" type="slidenum">
              <a:rPr lang="en-GB" smtClean="0"/>
              <a:t>64</a:t>
            </a:fld>
            <a:endParaRPr lang="en-GB" dirty="0"/>
          </a:p>
        </p:txBody>
      </p:sp>
    </p:spTree>
    <p:extLst>
      <p:ext uri="{BB962C8B-B14F-4D97-AF65-F5344CB8AC3E}">
        <p14:creationId xmlns:p14="http://schemas.microsoft.com/office/powerpoint/2010/main" val="33043201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96A300-79D3-465C-88A7-42D1FE7AC2CB}" type="slidenum">
              <a:rPr lang="en-GB" smtClean="0"/>
              <a:t>65</a:t>
            </a:fld>
            <a:endParaRPr lang="en-GB" dirty="0"/>
          </a:p>
        </p:txBody>
      </p:sp>
    </p:spTree>
    <p:extLst>
      <p:ext uri="{BB962C8B-B14F-4D97-AF65-F5344CB8AC3E}">
        <p14:creationId xmlns:p14="http://schemas.microsoft.com/office/powerpoint/2010/main" val="28205215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96A300-79D3-465C-88A7-42D1FE7AC2CB}" type="slidenum">
              <a:rPr lang="en-GB" smtClean="0"/>
              <a:t>66</a:t>
            </a:fld>
            <a:endParaRPr lang="en-GB" dirty="0"/>
          </a:p>
        </p:txBody>
      </p:sp>
    </p:spTree>
    <p:extLst>
      <p:ext uri="{BB962C8B-B14F-4D97-AF65-F5344CB8AC3E}">
        <p14:creationId xmlns:p14="http://schemas.microsoft.com/office/powerpoint/2010/main" val="25421562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4CCA32-D3D9-4285-8B9E-C84B0FC8C82B}" type="slidenum">
              <a:rPr lang="en-GB" smtClean="0"/>
              <a:t>67</a:t>
            </a:fld>
            <a:endParaRPr lang="en-GB"/>
          </a:p>
        </p:txBody>
      </p:sp>
    </p:spTree>
    <p:extLst>
      <p:ext uri="{BB962C8B-B14F-4D97-AF65-F5344CB8AC3E}">
        <p14:creationId xmlns:p14="http://schemas.microsoft.com/office/powerpoint/2010/main" val="420623614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96A300-79D3-465C-88A7-42D1FE7AC2CB}" type="slidenum">
              <a:rPr lang="en-GB" smtClean="0"/>
              <a:t>68</a:t>
            </a:fld>
            <a:endParaRPr lang="en-GB" dirty="0"/>
          </a:p>
        </p:txBody>
      </p:sp>
    </p:spTree>
    <p:extLst>
      <p:ext uri="{BB962C8B-B14F-4D97-AF65-F5344CB8AC3E}">
        <p14:creationId xmlns:p14="http://schemas.microsoft.com/office/powerpoint/2010/main" val="27021070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96A300-79D3-465C-88A7-42D1FE7AC2CB}" type="slidenum">
              <a:rPr lang="en-GB" smtClean="0"/>
              <a:t>69</a:t>
            </a:fld>
            <a:endParaRPr lang="en-GB" dirty="0"/>
          </a:p>
        </p:txBody>
      </p:sp>
    </p:spTree>
    <p:extLst>
      <p:ext uri="{BB962C8B-B14F-4D97-AF65-F5344CB8AC3E}">
        <p14:creationId xmlns:p14="http://schemas.microsoft.com/office/powerpoint/2010/main" val="3107791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F28BFC-9F90-4C30-8CDA-A9FBE50B975F}" type="slidenum">
              <a:rPr lang="en-GB" smtClean="0"/>
              <a:pPr/>
              <a:t>7</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4807961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70</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38541874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24D0BC48-A5E0-4BF4-AC1A-A75394C83B75}" type="slidenum">
              <a:rPr lang="en-GB" smtClean="0"/>
              <a:pPr/>
              <a:t>71</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788906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F28BFC-9F90-4C30-8CDA-A9FBE50B975F}" type="slidenum">
              <a:rPr lang="en-GB" smtClean="0"/>
              <a:pPr/>
              <a:t>8</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1139093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F28BFC-9F90-4C30-8CDA-A9FBE50B975F}" type="slidenum">
              <a:rPr lang="en-GB" smtClean="0"/>
              <a:pPr/>
              <a:t>9</a:t>
            </a:fld>
            <a:endParaRPr lang="en-GB" dirty="0"/>
          </a:p>
        </p:txBody>
      </p:sp>
      <p:sp>
        <p:nvSpPr>
          <p:cNvPr id="5" name="Notes Placeholder 4"/>
          <p:cNvSpPr>
            <a:spLocks noGrp="1"/>
          </p:cNvSpPr>
          <p:nvPr>
            <p:ph type="body" sz="quarter" idx="11"/>
          </p:nvPr>
        </p:nvSpPr>
        <p:spPr/>
        <p:txBody>
          <a:bodyPr>
            <a:normAutofit/>
          </a:bodyPr>
          <a:lstStyle/>
          <a:p>
            <a:endParaRPr lang="en-GB" dirty="0"/>
          </a:p>
        </p:txBody>
      </p:sp>
    </p:spTree>
    <p:extLst>
      <p:ext uri="{BB962C8B-B14F-4D97-AF65-F5344CB8AC3E}">
        <p14:creationId xmlns:p14="http://schemas.microsoft.com/office/powerpoint/2010/main" val="1404951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E54EEC-318F-49DF-BB15-45F321C7C1C9}" type="datetimeFigureOut">
              <a:rPr lang="en-GB" smtClean="0"/>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3628733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E54EEC-318F-49DF-BB15-45F321C7C1C9}" type="datetimeFigureOut">
              <a:rPr lang="en-GB" smtClean="0"/>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2421619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E54EEC-318F-49DF-BB15-45F321C7C1C9}" type="datetimeFigureOut">
              <a:rPr lang="en-GB" smtClean="0"/>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57974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Oval 2"/>
          <p:cNvSpPr/>
          <p:nvPr userDrawn="1"/>
        </p:nvSpPr>
        <p:spPr>
          <a:xfrm>
            <a:off x="6192011" y="3429000"/>
            <a:ext cx="3323861" cy="2492896"/>
          </a:xfrm>
          <a:prstGeom prst="ellipse">
            <a:avLst/>
          </a:prstGeom>
          <a:solidFill>
            <a:srgbClr val="0096D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dirty="0">
              <a:latin typeface="Arial" pitchFamily="34" charset="0"/>
              <a:cs typeface="Arial" pitchFamily="34" charset="0"/>
            </a:endParaRPr>
          </a:p>
        </p:txBody>
      </p:sp>
      <p:sp>
        <p:nvSpPr>
          <p:cNvPr id="4" name="Donut 3"/>
          <p:cNvSpPr/>
          <p:nvPr userDrawn="1"/>
        </p:nvSpPr>
        <p:spPr>
          <a:xfrm>
            <a:off x="-1872885" y="-1755576"/>
            <a:ext cx="9793088" cy="7344816"/>
          </a:xfrm>
          <a:prstGeom prst="donut">
            <a:avLst>
              <a:gd name="adj" fmla="val 8546"/>
            </a:avLst>
          </a:prstGeom>
          <a:solidFill>
            <a:srgbClr val="6C2383">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Tree>
    <p:extLst>
      <p:ext uri="{BB962C8B-B14F-4D97-AF65-F5344CB8AC3E}">
        <p14:creationId xmlns:p14="http://schemas.microsoft.com/office/powerpoint/2010/main" val="1217121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5" name="Rectangle 4"/>
          <p:cNvSpPr/>
          <p:nvPr userDrawn="1"/>
        </p:nvSpPr>
        <p:spPr>
          <a:xfrm>
            <a:off x="0" y="2029"/>
            <a:ext cx="12192000" cy="114997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dirty="0"/>
          </a:p>
        </p:txBody>
      </p:sp>
      <p:sp>
        <p:nvSpPr>
          <p:cNvPr id="4" name="Title Placeholder 1"/>
          <p:cNvSpPr>
            <a:spLocks noGrp="1"/>
          </p:cNvSpPr>
          <p:nvPr>
            <p:ph type="title"/>
          </p:nvPr>
        </p:nvSpPr>
        <p:spPr>
          <a:xfrm>
            <a:off x="447800" y="420840"/>
            <a:ext cx="11318400" cy="500761"/>
          </a:xfrm>
          <a:prstGeom prst="rect">
            <a:avLst/>
          </a:prstGeom>
        </p:spPr>
        <p:txBody>
          <a:bodyPr vert="horz" lIns="0" tIns="0" rIns="0" bIns="0" rtlCol="0" anchor="ctr">
            <a:noAutofit/>
          </a:bodyPr>
          <a:lstStyle>
            <a:lvl1pPr>
              <a:defRPr sz="4267">
                <a:solidFill>
                  <a:schemeClr val="bg1"/>
                </a:solidFill>
              </a:defRPr>
            </a:lvl1pPr>
          </a:lstStyle>
          <a:p>
            <a:r>
              <a:rPr lang="en-US" dirty="0"/>
              <a:t>Click to edit Master title style</a:t>
            </a:r>
          </a:p>
        </p:txBody>
      </p:sp>
      <p:sp>
        <p:nvSpPr>
          <p:cNvPr id="6" name="Picture Placeholder 5"/>
          <p:cNvSpPr>
            <a:spLocks noGrp="1"/>
          </p:cNvSpPr>
          <p:nvPr>
            <p:ph type="pic" sz="quarter" idx="11"/>
          </p:nvPr>
        </p:nvSpPr>
        <p:spPr>
          <a:xfrm>
            <a:off x="6985001" y="1689100"/>
            <a:ext cx="4770967" cy="4521200"/>
          </a:xfrm>
        </p:spPr>
        <p:txBody>
          <a:bodyPr anchor="ctr">
            <a:normAutofit/>
          </a:bodyPr>
          <a:lstStyle>
            <a:lvl1pPr marL="0" indent="0" algn="ctr">
              <a:buNone/>
              <a:defRPr sz="2133"/>
            </a:lvl1pPr>
          </a:lstStyle>
          <a:p>
            <a:endParaRPr lang="en-GB" dirty="0"/>
          </a:p>
        </p:txBody>
      </p:sp>
      <p:sp>
        <p:nvSpPr>
          <p:cNvPr id="8" name="Content Placeholder 7"/>
          <p:cNvSpPr>
            <a:spLocks noGrp="1"/>
          </p:cNvSpPr>
          <p:nvPr>
            <p:ph sz="quarter" idx="12"/>
          </p:nvPr>
        </p:nvSpPr>
        <p:spPr>
          <a:xfrm>
            <a:off x="447801" y="1689100"/>
            <a:ext cx="6067300" cy="4521200"/>
          </a:xfrm>
        </p:spPr>
        <p:txBody>
          <a:bodyPr>
            <a:noAutofit/>
          </a:bodyPr>
          <a:lstStyle>
            <a:lvl1pPr>
              <a:buClr>
                <a:schemeClr val="bg2"/>
              </a:buClr>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28653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739743" y="817612"/>
            <a:ext cx="10515600" cy="1325563"/>
          </a:xfrm>
          <a:prstGeom prst="rect">
            <a:avLst/>
          </a:prstGeom>
        </p:spPr>
        <p:txBody>
          <a:bodyPr vert="horz" lIns="91440" tIns="45720" rIns="91440" bIns="45720" rtlCol="0" anchor="ctr">
            <a:noAutofit/>
          </a:bodyPr>
          <a:lstStyle>
            <a:lvl1pPr>
              <a:defRPr sz="4800">
                <a:solidFill>
                  <a:schemeClr val="bg1"/>
                </a:solidFill>
                <a:latin typeface="Arial Black" panose="020B0A04020102020204" pitchFamily="34" charset="0"/>
              </a:defRPr>
            </a:lvl1pPr>
          </a:lstStyle>
          <a:p>
            <a:r>
              <a:rPr lang="en-US" dirty="0"/>
              <a:t>Title of presentation goes here</a:t>
            </a:r>
            <a:endParaRPr lang="en-GB" dirty="0"/>
          </a:p>
        </p:txBody>
      </p:sp>
      <p:sp>
        <p:nvSpPr>
          <p:cNvPr id="10" name="Text Placeholder 9"/>
          <p:cNvSpPr>
            <a:spLocks noGrp="1"/>
          </p:cNvSpPr>
          <p:nvPr>
            <p:ph type="body" sz="quarter" idx="10" hasCustomPrompt="1"/>
          </p:nvPr>
        </p:nvSpPr>
        <p:spPr>
          <a:xfrm>
            <a:off x="738717" y="2319338"/>
            <a:ext cx="10515600" cy="1225550"/>
          </a:xfrm>
        </p:spPr>
        <p:txBody>
          <a:bodyPr/>
          <a:lstStyle>
            <a:lvl1pPr marL="0" indent="0">
              <a:buNone/>
              <a:defRPr>
                <a:solidFill>
                  <a:schemeClr val="bg1"/>
                </a:solidFill>
              </a:defRPr>
            </a:lvl1pPr>
          </a:lstStyle>
          <a:p>
            <a:pPr lvl="0"/>
            <a:r>
              <a:rPr lang="en-US" dirty="0"/>
              <a:t>Author / date</a:t>
            </a:r>
          </a:p>
        </p:txBody>
      </p:sp>
    </p:spTree>
    <p:extLst>
      <p:ext uri="{BB962C8B-B14F-4D97-AF65-F5344CB8AC3E}">
        <p14:creationId xmlns:p14="http://schemas.microsoft.com/office/powerpoint/2010/main" val="3975610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70933" y="1"/>
            <a:ext cx="5037667"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319565" y="914401"/>
            <a:ext cx="9262836"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3898985" y="4402667"/>
            <a:ext cx="7683417"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9767698" y="6117337"/>
            <a:ext cx="1143297" cy="365125"/>
          </a:xfrm>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a:xfrm>
            <a:off x="4831644" y="6117337"/>
            <a:ext cx="4812584" cy="365125"/>
          </a:xfrm>
        </p:spPr>
        <p:txBody>
          <a:bodyPr/>
          <a:lstStyle/>
          <a:p>
            <a:endParaRPr lang="en-GB"/>
          </a:p>
        </p:txBody>
      </p:sp>
      <p:sp>
        <p:nvSpPr>
          <p:cNvPr id="6" name="Slide Number Placeholder 5"/>
          <p:cNvSpPr>
            <a:spLocks noGrp="1"/>
          </p:cNvSpPr>
          <p:nvPr>
            <p:ph type="sldNum" sz="quarter" idx="12"/>
          </p:nvPr>
        </p:nvSpPr>
        <p:spPr>
          <a:xfrm>
            <a:off x="11033760" y="6117337"/>
            <a:ext cx="548640" cy="365125"/>
          </a:xfrm>
        </p:spPr>
        <p:txBody>
          <a:bodyPr/>
          <a:lstStyle/>
          <a:p>
            <a:fld id="{F10BBF6C-6740-46F5-A57E-650044D16E21}" type="slidenum">
              <a:rPr lang="en-GB" smtClean="0"/>
              <a:pPr/>
              <a:t>‹#›</a:t>
            </a:fld>
            <a:endParaRPr lang="en-GB"/>
          </a:p>
        </p:txBody>
      </p:sp>
      <p:sp>
        <p:nvSpPr>
          <p:cNvPr id="23" name="Freeform 12"/>
          <p:cNvSpPr/>
          <p:nvPr/>
        </p:nvSpPr>
        <p:spPr bwMode="auto">
          <a:xfrm>
            <a:off x="270933" y="3771900"/>
            <a:ext cx="48260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747185" y="3867150"/>
            <a:ext cx="82551"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737678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09512" y="457201"/>
            <a:ext cx="10272889"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1309512" y="2667000"/>
            <a:ext cx="10272889" cy="333281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792440" y="6108174"/>
            <a:ext cx="1143297" cy="365125"/>
          </a:xfrm>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a:xfrm>
            <a:off x="2630197" y="6108174"/>
            <a:ext cx="7086023" cy="365125"/>
          </a:xfrm>
        </p:spPr>
        <p:txBody>
          <a:bodyPr/>
          <a:lstStyle/>
          <a:p>
            <a:endParaRPr lang="en-GB"/>
          </a:p>
        </p:txBody>
      </p:sp>
      <p:sp>
        <p:nvSpPr>
          <p:cNvPr id="6" name="Slide Number Placeholder 5"/>
          <p:cNvSpPr>
            <a:spLocks noGrp="1"/>
          </p:cNvSpPr>
          <p:nvPr>
            <p:ph type="sldNum" sz="quarter" idx="12"/>
          </p:nvPr>
        </p:nvSpPr>
        <p:spPr>
          <a:xfrm>
            <a:off x="11011957" y="6108174"/>
            <a:ext cx="570444" cy="365125"/>
          </a:xfrm>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1372505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49328" y="2666999"/>
            <a:ext cx="8933073"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649331" y="5027070"/>
            <a:ext cx="8933069"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1031090" y="6116071"/>
            <a:ext cx="551311" cy="365125"/>
          </a:xfrm>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2840331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09512" y="685802"/>
            <a:ext cx="10272889"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309511" y="2667000"/>
            <a:ext cx="4986528"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95872" y="2667000"/>
            <a:ext cx="4986528"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5983669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642" y="2658533"/>
            <a:ext cx="46083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697" y="3335337"/>
            <a:ext cx="4896331"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2280" y="2667000"/>
            <a:ext cx="462374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9688" y="3335337"/>
            <a:ext cx="4896331"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1309228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E54EEC-318F-49DF-BB15-45F321C7C1C9}" type="datetimeFigureOut">
              <a:rPr lang="en-GB" smtClean="0"/>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8527709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3381260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3786187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699" y="1600200"/>
            <a:ext cx="355004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3404" y="685801"/>
            <a:ext cx="6242616"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699" y="2971800"/>
            <a:ext cx="3550045"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17046116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3110" y="1752599"/>
            <a:ext cx="5427572"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6661" y="914400"/>
            <a:ext cx="3281828"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3110" y="3124199"/>
            <a:ext cx="5427572"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751424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698" y="4732865"/>
            <a:ext cx="1002132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634" y="932112"/>
            <a:ext cx="8228087"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698" y="5299603"/>
            <a:ext cx="1002132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24327756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700" y="685800"/>
            <a:ext cx="1002132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699" y="4343400"/>
            <a:ext cx="1002132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40216445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292562" y="863023"/>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6263" y="2819399"/>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902322" y="685801"/>
            <a:ext cx="9298820"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130980" y="3428999"/>
            <a:ext cx="8841504"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698" y="4343400"/>
            <a:ext cx="1002132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20216975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701" y="3308581"/>
            <a:ext cx="1002131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699" y="4777381"/>
            <a:ext cx="1002132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29025181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292562" y="863023"/>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6263" y="2819399"/>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902322" y="685801"/>
            <a:ext cx="9298820"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700" y="3886200"/>
            <a:ext cx="1002132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699" y="4775200"/>
            <a:ext cx="1002132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900548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701" y="685802"/>
            <a:ext cx="1002132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699" y="3505200"/>
            <a:ext cx="1002132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699" y="4343400"/>
            <a:ext cx="1002132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3539598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E54EEC-318F-49DF-BB15-45F321C7C1C9}" type="datetimeFigureOut">
              <a:rPr lang="en-GB" smtClean="0"/>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12532645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16514044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5191" y="685800"/>
            <a:ext cx="1770831"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699" y="685800"/>
            <a:ext cx="8021831"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73A9D5-63E5-48BD-9F45-D87A43A45FA7}" type="datetimeFigureOut">
              <a:rPr lang="en-GB" smtClean="0"/>
              <a:pPr/>
              <a:t>12/01/2021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0BBF6C-6740-46F5-A57E-650044D16E21}" type="slidenum">
              <a:rPr lang="en-GB" smtClean="0"/>
              <a:pPr/>
              <a:t>‹#›</a:t>
            </a:fld>
            <a:endParaRPr lang="en-GB"/>
          </a:p>
        </p:txBody>
      </p:sp>
    </p:spTree>
    <p:extLst>
      <p:ext uri="{BB962C8B-B14F-4D97-AF65-F5344CB8AC3E}">
        <p14:creationId xmlns:p14="http://schemas.microsoft.com/office/powerpoint/2010/main" val="1256282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E54EEC-318F-49DF-BB15-45F321C7C1C9}" type="datetimeFigureOut">
              <a:rPr lang="en-GB" smtClean="0"/>
              <a:t>12/01/2021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303565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E54EEC-318F-49DF-BB15-45F321C7C1C9}" type="datetimeFigureOut">
              <a:rPr lang="en-GB" smtClean="0"/>
              <a:t>12/01/2021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216797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E54EEC-318F-49DF-BB15-45F321C7C1C9}" type="datetimeFigureOut">
              <a:rPr lang="en-GB" smtClean="0"/>
              <a:t>12/01/2021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1604650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E54EEC-318F-49DF-BB15-45F321C7C1C9}" type="datetimeFigureOut">
              <a:rPr lang="en-GB" smtClean="0"/>
              <a:t>12/01/2021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3427315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3E54EEC-318F-49DF-BB15-45F321C7C1C9}" type="datetimeFigureOut">
              <a:rPr lang="en-GB" smtClean="0"/>
              <a:t>12/01/2021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1048865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3E54EEC-318F-49DF-BB15-45F321C7C1C9}" type="datetimeFigureOut">
              <a:rPr lang="en-GB" smtClean="0"/>
              <a:t>12/01/2021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D369FE-6D5F-4049-A18A-A195E3265512}" type="slidenum">
              <a:rPr lang="en-GB" smtClean="0"/>
              <a:t>‹#›</a:t>
            </a:fld>
            <a:endParaRPr lang="en-GB"/>
          </a:p>
        </p:txBody>
      </p:sp>
    </p:spTree>
    <p:extLst>
      <p:ext uri="{BB962C8B-B14F-4D97-AF65-F5344CB8AC3E}">
        <p14:creationId xmlns:p14="http://schemas.microsoft.com/office/powerpoint/2010/main" val="364333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E54EEC-318F-49DF-BB15-45F321C7C1C9}" type="datetimeFigureOut">
              <a:rPr lang="en-GB" smtClean="0"/>
              <a:t>12/01/2021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D369FE-6D5F-4049-A18A-A195E3265512}" type="slidenum">
              <a:rPr lang="en-GB" smtClean="0"/>
              <a:t>‹#›</a:t>
            </a:fld>
            <a:endParaRPr lang="en-GB"/>
          </a:p>
        </p:txBody>
      </p:sp>
    </p:spTree>
    <p:extLst>
      <p:ext uri="{BB962C8B-B14F-4D97-AF65-F5344CB8AC3E}">
        <p14:creationId xmlns:p14="http://schemas.microsoft.com/office/powerpoint/2010/main" val="931116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1" y="1"/>
            <a:ext cx="2842684"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309512" y="457201"/>
            <a:ext cx="10272889"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09512" y="2667001"/>
            <a:ext cx="10272888" cy="3356995"/>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811573" y="6116071"/>
            <a:ext cx="114329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B73A9D5-63E5-48BD-9F45-D87A43A45FA7}" type="datetimeFigureOut">
              <a:rPr lang="en-GB" smtClean="0"/>
              <a:pPr/>
              <a:t>12/01/2021</a:t>
            </a:fld>
            <a:endParaRPr lang="en-GB"/>
          </a:p>
        </p:txBody>
      </p:sp>
      <p:sp>
        <p:nvSpPr>
          <p:cNvPr id="5" name="Footer Placeholder 4"/>
          <p:cNvSpPr>
            <a:spLocks noGrp="1"/>
          </p:cNvSpPr>
          <p:nvPr>
            <p:ph type="ftr" sz="quarter" idx="3"/>
          </p:nvPr>
        </p:nvSpPr>
        <p:spPr>
          <a:xfrm>
            <a:off x="2649330" y="6116071"/>
            <a:ext cx="7086023"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1031090" y="6116071"/>
            <a:ext cx="551311"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10BBF6C-6740-46F5-A57E-650044D16E21}" type="slidenum">
              <a:rPr lang="en-GB" smtClean="0"/>
              <a:pPr/>
              <a:t>‹#›</a:t>
            </a:fld>
            <a:endParaRPr lang="en-GB"/>
          </a:p>
        </p:txBody>
      </p:sp>
    </p:spTree>
    <p:extLst>
      <p:ext uri="{BB962C8B-B14F-4D97-AF65-F5344CB8AC3E}">
        <p14:creationId xmlns:p14="http://schemas.microsoft.com/office/powerpoint/2010/main" val="207743573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3.xml"/><Relationship Id="rId1" Type="http://schemas.openxmlformats.org/officeDocument/2006/relationships/slideLayout" Target="../slideLayouts/slideLayout12.xml"/><Relationship Id="rId5" Type="http://schemas.openxmlformats.org/officeDocument/2006/relationships/image" Target="../media/image26.jpeg"/><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jpe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jp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5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5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5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5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7.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jpe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6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gif"/><Relationship Id="rId4" Type="http://schemas.openxmlformats.org/officeDocument/2006/relationships/image" Target="../media/image57.png"/></Relationships>
</file>

<file path=ppt/slides/_rels/slide6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6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4.PNG"/><Relationship Id="rId7" Type="http://schemas.openxmlformats.org/officeDocument/2006/relationships/image" Target="../media/image67.gif"/><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66.png"/><Relationship Id="rId4" Type="http://schemas.openxmlformats.org/officeDocument/2006/relationships/image" Target="../media/image65.png"/></Relationships>
</file>

<file path=ppt/slides/_rels/slide69.xml.rels><?xml version="1.0" encoding="UTF-8" standalone="yes"?>
<Relationships xmlns="http://schemas.openxmlformats.org/package/2006/relationships"><Relationship Id="rId3" Type="http://schemas.openxmlformats.org/officeDocument/2006/relationships/hyperlink" Target="mailto:phs.rsa-data@phs.scot"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0.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87882" y="658425"/>
            <a:ext cx="5338262" cy="3498022"/>
          </a:xfrm>
          <a:prstGeom prst="rect">
            <a:avLst/>
          </a:prstGeom>
          <a:noFill/>
        </p:spPr>
        <p:txBody>
          <a:bodyPr wrap="square" rtlCol="0">
            <a:spAutoFit/>
          </a:bodyPr>
          <a:lstStyle/>
          <a:p>
            <a:pPr algn="ctr"/>
            <a:r>
              <a:rPr lang="en-GB" sz="3600" b="1" dirty="0">
                <a:solidFill>
                  <a:schemeClr val="tx2"/>
                </a:solidFill>
                <a:latin typeface="Arial" panose="020B0604020202020204" pitchFamily="34" charset="0"/>
                <a:cs typeface="Arial" panose="020B0604020202020204" pitchFamily="34" charset="0"/>
              </a:rPr>
              <a:t>CMO Taskforce for the improvement of services for victims of rape and sexual assault</a:t>
            </a:r>
          </a:p>
          <a:p>
            <a:pPr algn="ctr"/>
            <a:endParaRPr lang="en-GB" sz="4000" b="1" dirty="0">
              <a:solidFill>
                <a:srgbClr val="004380"/>
              </a:solidFill>
              <a:latin typeface="Arial" pitchFamily="34" charset="0"/>
              <a:cs typeface="Arial" pitchFamily="34" charset="0"/>
            </a:endParaRPr>
          </a:p>
        </p:txBody>
      </p:sp>
      <p:sp>
        <p:nvSpPr>
          <p:cNvPr id="5" name="Rectangle 4"/>
          <p:cNvSpPr/>
          <p:nvPr/>
        </p:nvSpPr>
        <p:spPr>
          <a:xfrm>
            <a:off x="6589150" y="4209851"/>
            <a:ext cx="2592288" cy="1015663"/>
          </a:xfrm>
          <a:prstGeom prst="rect">
            <a:avLst/>
          </a:prstGeom>
        </p:spPr>
        <p:txBody>
          <a:bodyPr wrap="square">
            <a:spAutoFit/>
          </a:bodyPr>
          <a:lstStyle/>
          <a:p>
            <a:pPr algn="ctr"/>
            <a:r>
              <a:rPr lang="en-GB" sz="1500" b="1" dirty="0">
                <a:solidFill>
                  <a:schemeClr val="bg1"/>
                </a:solidFill>
                <a:latin typeface="Arial" pitchFamily="34" charset="0"/>
                <a:cs typeface="Arial" pitchFamily="34" charset="0"/>
              </a:rPr>
              <a:t>Children &amp; Young People</a:t>
            </a:r>
          </a:p>
          <a:p>
            <a:pPr algn="ctr"/>
            <a:r>
              <a:rPr lang="en-GB" sz="1500" b="1" dirty="0">
                <a:solidFill>
                  <a:schemeClr val="bg1"/>
                </a:solidFill>
                <a:latin typeface="Arial" pitchFamily="34" charset="0"/>
                <a:cs typeface="Arial" pitchFamily="34" charset="0"/>
              </a:rPr>
              <a:t>Online Roadshow</a:t>
            </a:r>
          </a:p>
          <a:p>
            <a:pPr algn="ctr"/>
            <a:endParaRPr lang="en-GB" sz="1500" b="1" dirty="0">
              <a:solidFill>
                <a:schemeClr val="bg1"/>
              </a:solidFill>
              <a:latin typeface="Arial" pitchFamily="34" charset="0"/>
              <a:cs typeface="Arial" pitchFamily="34" charset="0"/>
            </a:endParaRPr>
          </a:p>
          <a:p>
            <a:pPr algn="ctr"/>
            <a:r>
              <a:rPr lang="en-GB" sz="1500" b="1" dirty="0">
                <a:solidFill>
                  <a:schemeClr val="bg1"/>
                </a:solidFill>
                <a:latin typeface="Arial" pitchFamily="34" charset="0"/>
                <a:cs typeface="Arial" pitchFamily="34" charset="0"/>
              </a:rPr>
              <a:t>November 2020</a:t>
            </a:r>
          </a:p>
        </p:txBody>
      </p:sp>
      <p:pic>
        <p:nvPicPr>
          <p:cNvPr id="2" name="Picture 1"/>
          <p:cNvPicPr>
            <a:picLocks noChangeAspect="1"/>
          </p:cNvPicPr>
          <p:nvPr/>
        </p:nvPicPr>
        <p:blipFill>
          <a:blip r:embed="rId3"/>
          <a:stretch>
            <a:fillRect/>
          </a:stretch>
        </p:blipFill>
        <p:spPr>
          <a:xfrm>
            <a:off x="10729358" y="0"/>
            <a:ext cx="1310754" cy="1316850"/>
          </a:xfrm>
          <a:prstGeom prst="rect">
            <a:avLst/>
          </a:prstGeom>
        </p:spPr>
      </p:pic>
      <p:pic>
        <p:nvPicPr>
          <p:cNvPr id="3" name="Picture 2"/>
          <p:cNvPicPr>
            <a:picLocks noChangeAspect="1"/>
          </p:cNvPicPr>
          <p:nvPr/>
        </p:nvPicPr>
        <p:blipFill>
          <a:blip r:embed="rId4"/>
          <a:stretch>
            <a:fillRect/>
          </a:stretch>
        </p:blipFill>
        <p:spPr>
          <a:xfrm>
            <a:off x="169681" y="5978778"/>
            <a:ext cx="2085013" cy="749873"/>
          </a:xfrm>
          <a:prstGeom prst="rect">
            <a:avLst/>
          </a:prstGeom>
        </p:spPr>
      </p:pic>
    </p:spTree>
    <p:extLst>
      <p:ext uri="{BB962C8B-B14F-4D97-AF65-F5344CB8AC3E}">
        <p14:creationId xmlns:p14="http://schemas.microsoft.com/office/powerpoint/2010/main" val="938497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4664"/>
            <a:ext cx="9144000" cy="584775"/>
          </a:xfrm>
          <a:prstGeom prst="rect">
            <a:avLst/>
          </a:prstGeom>
        </p:spPr>
        <p:txBody>
          <a:bodyPr wrap="square">
            <a:spAutoFit/>
          </a:bodyPr>
          <a:lstStyle/>
          <a:p>
            <a:pPr algn="ctr"/>
            <a:r>
              <a:rPr lang="en-GB" sz="3200" b="1" dirty="0">
                <a:solidFill>
                  <a:srgbClr val="002060"/>
                </a:solidFill>
                <a:latin typeface="Arial" pitchFamily="34" charset="0"/>
                <a:cs typeface="Arial" pitchFamily="34" charset="0"/>
              </a:rPr>
              <a:t>Quality Improvement</a:t>
            </a:r>
          </a:p>
        </p:txBody>
      </p:sp>
      <p:pic>
        <p:nvPicPr>
          <p:cNvPr id="4" name="Picture 3"/>
          <p:cNvPicPr>
            <a:picLocks noChangeAspect="1"/>
          </p:cNvPicPr>
          <p:nvPr/>
        </p:nvPicPr>
        <p:blipFill>
          <a:blip r:embed="rId3"/>
          <a:stretch>
            <a:fillRect/>
          </a:stretch>
        </p:blipFill>
        <p:spPr>
          <a:xfrm>
            <a:off x="9984432" y="5243048"/>
            <a:ext cx="2091848" cy="1556480"/>
          </a:xfrm>
          <a:prstGeom prst="rect">
            <a:avLst/>
          </a:prstGeom>
        </p:spPr>
      </p:pic>
      <p:sp>
        <p:nvSpPr>
          <p:cNvPr id="19" name="Rectangle 18"/>
          <p:cNvSpPr/>
          <p:nvPr/>
        </p:nvSpPr>
        <p:spPr>
          <a:xfrm>
            <a:off x="1098998" y="1850762"/>
            <a:ext cx="9144000" cy="3108543"/>
          </a:xfrm>
          <a:prstGeom prst="rect">
            <a:avLst/>
          </a:prstGeom>
        </p:spPr>
        <p:txBody>
          <a:bodyPr wrap="square">
            <a:spAutoFit/>
          </a:bodyPr>
          <a:lstStyle/>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Oversight of the HIS Standards and Indicators</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Development of the national data sets</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Leading the development of the FMS National IT System</a:t>
            </a:r>
          </a:p>
          <a:p>
            <a:pPr lvl="1"/>
            <a:endParaRPr lang="en-GB" sz="2800" dirty="0">
              <a:solidFill>
                <a:srgbClr val="002060"/>
              </a:solidFill>
              <a:latin typeface="Arial" pitchFamily="34" charset="0"/>
              <a:cs typeface="Arial" pitchFamily="34" charset="0"/>
            </a:endParaRPr>
          </a:p>
          <a:p>
            <a:pPr marL="914400" lvl="1" indent="-457200">
              <a:buFont typeface="Arial" panose="020B0604020202020204" pitchFamily="34" charset="0"/>
              <a:buChar char="•"/>
            </a:pPr>
            <a:endParaRPr lang="en-GB" sz="2800" dirty="0">
              <a:solidFill>
                <a:srgbClr val="002060"/>
              </a:solidFill>
              <a:latin typeface="Arial" pitchFamily="34" charset="0"/>
              <a:cs typeface="Arial" pitchFamily="34" charset="0"/>
            </a:endParaRPr>
          </a:p>
          <a:p>
            <a:pPr marL="914400" lvl="1" indent="-457200">
              <a:buFont typeface="Arial" panose="020B0604020202020204" pitchFamily="34" charset="0"/>
              <a:buChar char="•"/>
            </a:pPr>
            <a:endParaRPr lang="en-GB" sz="28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4062946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553477" y="4408949"/>
            <a:ext cx="2592288" cy="584775"/>
          </a:xfrm>
          <a:prstGeom prst="rect">
            <a:avLst/>
          </a:prstGeom>
        </p:spPr>
        <p:txBody>
          <a:bodyPr wrap="square">
            <a:spAutoFit/>
          </a:bodyPr>
          <a:lstStyle/>
          <a:p>
            <a:pPr algn="ctr"/>
            <a:endParaRPr lang="en-GB" sz="1600" b="1" dirty="0">
              <a:solidFill>
                <a:schemeClr val="bg1"/>
              </a:solidFill>
              <a:latin typeface="Arial" pitchFamily="34" charset="0"/>
              <a:cs typeface="Arial" pitchFamily="34" charset="0"/>
            </a:endParaRPr>
          </a:p>
          <a:p>
            <a:pPr algn="ctr"/>
            <a:r>
              <a:rPr lang="en-GB" sz="1600" b="1" dirty="0">
                <a:solidFill>
                  <a:schemeClr val="bg1"/>
                </a:solidFill>
                <a:latin typeface="Arial" pitchFamily="34" charset="0"/>
                <a:cs typeface="Arial" pitchFamily="34" charset="0"/>
              </a:rPr>
              <a:t> </a:t>
            </a:r>
          </a:p>
        </p:txBody>
      </p:sp>
      <p:pic>
        <p:nvPicPr>
          <p:cNvPr id="6" name="Picture 5"/>
          <p:cNvPicPr>
            <a:picLocks noChangeAspect="1"/>
          </p:cNvPicPr>
          <p:nvPr/>
        </p:nvPicPr>
        <p:blipFill>
          <a:blip r:embed="rId3"/>
          <a:stretch>
            <a:fillRect/>
          </a:stretch>
        </p:blipFill>
        <p:spPr>
          <a:xfrm>
            <a:off x="332095" y="5943084"/>
            <a:ext cx="2085013" cy="749873"/>
          </a:xfrm>
          <a:prstGeom prst="rect">
            <a:avLst/>
          </a:prstGeom>
        </p:spPr>
      </p:pic>
      <p:pic>
        <p:nvPicPr>
          <p:cNvPr id="7" name="Picture 6"/>
          <p:cNvPicPr>
            <a:picLocks noChangeAspect="1"/>
          </p:cNvPicPr>
          <p:nvPr/>
        </p:nvPicPr>
        <p:blipFill>
          <a:blip r:embed="rId4"/>
          <a:stretch>
            <a:fillRect/>
          </a:stretch>
        </p:blipFill>
        <p:spPr>
          <a:xfrm>
            <a:off x="10750433" y="0"/>
            <a:ext cx="1310754" cy="1316850"/>
          </a:xfrm>
          <a:prstGeom prst="rect">
            <a:avLst/>
          </a:prstGeom>
        </p:spPr>
      </p:pic>
      <p:sp>
        <p:nvSpPr>
          <p:cNvPr id="8" name="TextBox 7"/>
          <p:cNvSpPr txBox="1"/>
          <p:nvPr/>
        </p:nvSpPr>
        <p:spPr>
          <a:xfrm>
            <a:off x="393700" y="1433482"/>
            <a:ext cx="5292080" cy="2062103"/>
          </a:xfrm>
          <a:prstGeom prst="rect">
            <a:avLst/>
          </a:prstGeom>
          <a:noFill/>
        </p:spPr>
        <p:txBody>
          <a:bodyPr wrap="square" rtlCol="0">
            <a:spAutoFit/>
          </a:bodyPr>
          <a:lstStyle/>
          <a:p>
            <a:pPr algn="ctr"/>
            <a:r>
              <a:rPr lang="en-GB" sz="4400" b="1" dirty="0">
                <a:solidFill>
                  <a:schemeClr val="tx2"/>
                </a:solidFill>
                <a:latin typeface="Arial" panose="020B0604020202020204" pitchFamily="34" charset="0"/>
                <a:cs typeface="Arial" panose="020B0604020202020204" pitchFamily="34" charset="0"/>
              </a:rPr>
              <a:t>Standards &amp; </a:t>
            </a:r>
          </a:p>
          <a:p>
            <a:pPr algn="ctr"/>
            <a:r>
              <a:rPr lang="en-GB" sz="4400" b="1" dirty="0">
                <a:solidFill>
                  <a:schemeClr val="tx2"/>
                </a:solidFill>
                <a:latin typeface="Arial" panose="020B0604020202020204" pitchFamily="34" charset="0"/>
                <a:cs typeface="Arial" panose="020B0604020202020204" pitchFamily="34" charset="0"/>
              </a:rPr>
              <a:t>Indicators</a:t>
            </a:r>
          </a:p>
          <a:p>
            <a:pPr algn="ctr"/>
            <a:endParaRPr lang="en-GB" sz="4000" b="1" dirty="0">
              <a:solidFill>
                <a:srgbClr val="004380"/>
              </a:solidFill>
              <a:latin typeface="Arial" pitchFamily="34" charset="0"/>
              <a:cs typeface="Arial" pitchFamily="34" charset="0"/>
            </a:endParaRPr>
          </a:p>
        </p:txBody>
      </p:sp>
      <p:sp>
        <p:nvSpPr>
          <p:cNvPr id="9" name="Rectangle 8"/>
          <p:cNvSpPr/>
          <p:nvPr/>
        </p:nvSpPr>
        <p:spPr>
          <a:xfrm>
            <a:off x="6600056" y="4281949"/>
            <a:ext cx="2592288" cy="584775"/>
          </a:xfrm>
          <a:prstGeom prst="rect">
            <a:avLst/>
          </a:prstGeom>
        </p:spPr>
        <p:txBody>
          <a:bodyPr wrap="square">
            <a:spAutoFit/>
          </a:bodyPr>
          <a:lstStyle/>
          <a:p>
            <a:pPr algn="ctr"/>
            <a:r>
              <a:rPr lang="en-GB" sz="1600" b="1" dirty="0">
                <a:solidFill>
                  <a:schemeClr val="bg1"/>
                </a:solidFill>
                <a:latin typeface="Arial" panose="020B0604020202020204" pitchFamily="34" charset="0"/>
                <a:cs typeface="Arial" panose="020B0604020202020204" pitchFamily="34" charset="0"/>
              </a:rPr>
              <a:t>Fiona Wardell &amp;</a:t>
            </a:r>
          </a:p>
          <a:p>
            <a:pPr algn="ctr"/>
            <a:r>
              <a:rPr lang="en-GB" sz="1600" b="1" dirty="0">
                <a:solidFill>
                  <a:schemeClr val="bg1"/>
                </a:solidFill>
                <a:latin typeface="Arial" panose="020B0604020202020204" pitchFamily="34" charset="0"/>
                <a:cs typeface="Arial" panose="020B0604020202020204" pitchFamily="34" charset="0"/>
              </a:rPr>
              <a:t> Rachel Hewitt</a:t>
            </a:r>
          </a:p>
        </p:txBody>
      </p:sp>
    </p:spTree>
    <p:extLst>
      <p:ext uri="{BB962C8B-B14F-4D97-AF65-F5344CB8AC3E}">
        <p14:creationId xmlns:p14="http://schemas.microsoft.com/office/powerpoint/2010/main" val="455244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p:cNvSpPr txBox="1">
            <a:spLocks/>
          </p:cNvSpPr>
          <p:nvPr/>
        </p:nvSpPr>
        <p:spPr>
          <a:xfrm>
            <a:off x="330976" y="2160934"/>
            <a:ext cx="5776385" cy="1573897"/>
          </a:xfrm>
          <a:prstGeom prst="rect">
            <a:avLst/>
          </a:prstGeom>
        </p:spPr>
        <p:txBody>
          <a:bodyPr anchor="t" anchorCtr="0">
            <a:noAutofit/>
          </a:bodyPr>
          <a:lstStyle>
            <a:lvl1pPr algn="l" defTabSz="457200" rtl="0" eaLnBrk="1" latinLnBrk="0" hangingPunct="1">
              <a:lnSpc>
                <a:spcPct val="80000"/>
              </a:lnSpc>
              <a:spcBef>
                <a:spcPct val="0"/>
              </a:spcBef>
              <a:buNone/>
              <a:defRPr sz="4800" b="0" u="none" kern="1200" spc="-20" baseline="0">
                <a:solidFill>
                  <a:schemeClr val="bg1"/>
                </a:solidFill>
                <a:uFill>
                  <a:solidFill>
                    <a:srgbClr val="00A2E5"/>
                  </a:solidFill>
                </a:uFill>
                <a:latin typeface="+mj-lt"/>
                <a:ea typeface="+mj-ea"/>
                <a:cs typeface="+mj-cs"/>
              </a:defRPr>
            </a:lvl1pPr>
          </a:lstStyle>
          <a:p>
            <a:r>
              <a:rPr lang="en-US" sz="6400" dirty="0">
                <a:solidFill>
                  <a:schemeClr val="tx2"/>
                </a:solidFill>
              </a:rPr>
              <a:t>Standards and Indicators</a:t>
            </a:r>
            <a:endParaRPr lang="en-GB" sz="6400" dirty="0">
              <a:solidFill>
                <a:schemeClr val="tx2"/>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2521" y="499877"/>
            <a:ext cx="2704336" cy="816000"/>
          </a:xfrm>
          <a:prstGeom prst="rect">
            <a:avLst/>
          </a:prstGeom>
        </p:spPr>
      </p:pic>
      <p:sp>
        <p:nvSpPr>
          <p:cNvPr id="13" name="Text Placeholder 9"/>
          <p:cNvSpPr txBox="1">
            <a:spLocks/>
          </p:cNvSpPr>
          <p:nvPr/>
        </p:nvSpPr>
        <p:spPr>
          <a:xfrm>
            <a:off x="333351" y="5919041"/>
            <a:ext cx="3411335" cy="547327"/>
          </a:xfrm>
          <a:prstGeom prst="rect">
            <a:avLst/>
          </a:prstGeom>
        </p:spPr>
        <p:txBody>
          <a:bodyPr>
            <a:noAutofit/>
          </a:bodyPr>
          <a:lstStyle>
            <a:lvl1pPr marL="0" indent="0" algn="l" defTabSz="457200" rtl="0" eaLnBrk="1" latinLnBrk="0" hangingPunct="1">
              <a:lnSpc>
                <a:spcPct val="90000"/>
              </a:lnSpc>
              <a:spcBef>
                <a:spcPts val="0"/>
              </a:spcBef>
              <a:buFont typeface="Arial"/>
              <a:buNone/>
              <a:defRPr sz="1400" kern="1200" baseline="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4685"/>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4685"/>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4685"/>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468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dirty="0">
                <a:solidFill>
                  <a:schemeClr val="bg2"/>
                </a:solidFill>
              </a:rPr>
              <a:t>Supporting better quality health and social care for everyone in Scotland</a:t>
            </a:r>
            <a:endParaRPr lang="en-GB" sz="1600" dirty="0">
              <a:solidFill>
                <a:schemeClr val="bg2"/>
              </a:solidFil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895825" y="5770823"/>
            <a:ext cx="873985" cy="576000"/>
          </a:xfrm>
          <a:prstGeom prst="rect">
            <a:avLst/>
          </a:prstGeom>
        </p:spPr>
      </p:pic>
      <p:sp>
        <p:nvSpPr>
          <p:cNvPr id="2" name="TextBox 1"/>
          <p:cNvSpPr txBox="1"/>
          <p:nvPr/>
        </p:nvSpPr>
        <p:spPr>
          <a:xfrm>
            <a:off x="462522" y="4061771"/>
            <a:ext cx="6651245" cy="1200329"/>
          </a:xfrm>
          <a:prstGeom prst="rect">
            <a:avLst/>
          </a:prstGeom>
          <a:noFill/>
        </p:spPr>
        <p:txBody>
          <a:bodyPr wrap="square" rtlCol="0">
            <a:spAutoFit/>
          </a:bodyPr>
          <a:lstStyle/>
          <a:p>
            <a:r>
              <a:rPr lang="en-GB" sz="2400" dirty="0"/>
              <a:t>Healthcare and forensic medical services for people who have experienced rape, sexual assault or child sexual abuse </a:t>
            </a:r>
          </a:p>
        </p:txBody>
      </p:sp>
    </p:spTree>
    <p:extLst>
      <p:ext uri="{BB962C8B-B14F-4D97-AF65-F5344CB8AC3E}">
        <p14:creationId xmlns:p14="http://schemas.microsoft.com/office/powerpoint/2010/main" val="3794958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897" r="1353" b="1250"/>
          <a:stretch/>
        </p:blipFill>
        <p:spPr>
          <a:xfrm>
            <a:off x="-1" y="-1"/>
            <a:ext cx="12192001" cy="6879773"/>
          </a:xfrm>
          <a:prstGeom prst="rect">
            <a:avLst/>
          </a:prstGeom>
        </p:spPr>
      </p:pic>
    </p:spTree>
    <p:extLst>
      <p:ext uri="{BB962C8B-B14F-4D97-AF65-F5344CB8AC3E}">
        <p14:creationId xmlns:p14="http://schemas.microsoft.com/office/powerpoint/2010/main" val="382163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a:t>HIS Standards &amp; Indicators </a:t>
            </a:r>
          </a:p>
        </p:txBody>
      </p:sp>
      <p:sp>
        <p:nvSpPr>
          <p:cNvPr id="6" name="Content Placeholder 10"/>
          <p:cNvSpPr>
            <a:spLocks noGrp="1"/>
          </p:cNvSpPr>
          <p:nvPr>
            <p:ph sz="quarter" idx="12"/>
          </p:nvPr>
        </p:nvSpPr>
        <p:spPr>
          <a:xfrm>
            <a:off x="280652" y="1348776"/>
            <a:ext cx="6641259" cy="4521200"/>
          </a:xfrm>
        </p:spPr>
        <p:txBody>
          <a:bodyPr>
            <a:noAutofit/>
          </a:bodyPr>
          <a:lstStyle/>
          <a:p>
            <a:pPr marL="0" indent="0">
              <a:spcBef>
                <a:spcPts val="0"/>
              </a:spcBef>
              <a:spcAft>
                <a:spcPts val="800"/>
              </a:spcAft>
              <a:buNone/>
            </a:pPr>
            <a:r>
              <a:rPr lang="en-GB" sz="2400" dirty="0">
                <a:solidFill>
                  <a:schemeClr val="bg2"/>
                </a:solidFill>
              </a:rPr>
              <a:t>Standards </a:t>
            </a:r>
          </a:p>
          <a:p>
            <a:r>
              <a:rPr lang="en-GB" sz="2133" dirty="0"/>
              <a:t>Provide statement of expected level of service, demonstrating delivery of person-centre, safe and effective healthcare</a:t>
            </a:r>
          </a:p>
          <a:p>
            <a:r>
              <a:rPr lang="en-GB" sz="2133" dirty="0"/>
              <a:t>Promote understanding, compassion and improvement in care </a:t>
            </a:r>
          </a:p>
          <a:p>
            <a:pPr>
              <a:spcAft>
                <a:spcPts val="800"/>
              </a:spcAft>
            </a:pPr>
            <a:r>
              <a:rPr lang="en-GB" sz="2133" dirty="0"/>
              <a:t>Support national consistency and/or local improvement</a:t>
            </a:r>
          </a:p>
          <a:p>
            <a:pPr marL="0" indent="0">
              <a:spcBef>
                <a:spcPts val="800"/>
              </a:spcBef>
              <a:spcAft>
                <a:spcPts val="800"/>
              </a:spcAft>
              <a:buNone/>
            </a:pPr>
            <a:r>
              <a:rPr lang="en-GB" sz="2400" dirty="0">
                <a:solidFill>
                  <a:schemeClr val="bg2"/>
                </a:solidFill>
              </a:rPr>
              <a:t>Indicators </a:t>
            </a:r>
          </a:p>
          <a:p>
            <a:r>
              <a:rPr lang="en-GB" sz="2133" dirty="0"/>
              <a:t>Measure the level of service performance that people received within a given reporting period</a:t>
            </a:r>
          </a:p>
          <a:p>
            <a:r>
              <a:rPr lang="en-GB" sz="2133" dirty="0"/>
              <a:t>Measure the implementation of national standards</a:t>
            </a:r>
          </a:p>
          <a:p>
            <a:r>
              <a:rPr lang="en-GB" sz="2133" dirty="0"/>
              <a:t>Allow for the identification of areas for improvement </a:t>
            </a: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4714" y="1305350"/>
            <a:ext cx="3740901" cy="5288700"/>
          </a:xfrm>
          <a:prstGeom prst="rect">
            <a:avLst/>
          </a:prstGeom>
        </p:spPr>
      </p:pic>
    </p:spTree>
    <p:extLst>
      <p:ext uri="{BB962C8B-B14F-4D97-AF65-F5344CB8AC3E}">
        <p14:creationId xmlns:p14="http://schemas.microsoft.com/office/powerpoint/2010/main" val="36252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500"/>
                                        <p:tgtEl>
                                          <p:spTgt spid="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a:t>HIS standards (2017)</a:t>
            </a:r>
          </a:p>
        </p:txBody>
      </p:sp>
      <p:sp>
        <p:nvSpPr>
          <p:cNvPr id="11" name="Content Placeholder 10"/>
          <p:cNvSpPr>
            <a:spLocks noGrp="1"/>
          </p:cNvSpPr>
          <p:nvPr>
            <p:ph sz="quarter" idx="12"/>
          </p:nvPr>
        </p:nvSpPr>
        <p:spPr>
          <a:xfrm>
            <a:off x="272289" y="1388531"/>
            <a:ext cx="11366091" cy="4521200"/>
          </a:xfrm>
        </p:spPr>
        <p:txBody>
          <a:bodyPr>
            <a:noAutofit/>
          </a:bodyPr>
          <a:lstStyle/>
          <a:p>
            <a:pPr>
              <a:spcBef>
                <a:spcPts val="533"/>
              </a:spcBef>
            </a:pPr>
            <a:r>
              <a:rPr lang="en-GB" sz="1867" dirty="0">
                <a:solidFill>
                  <a:srgbClr val="009FE2"/>
                </a:solidFill>
              </a:rPr>
              <a:t>Standard 1</a:t>
            </a:r>
            <a:r>
              <a:rPr lang="en-GB" sz="1867" dirty="0"/>
              <a:t>: Each NHS board demonstrates the leadership and commitment required for a co-ordinated response to meet the needs of people who have experienced rape, sexual assault or child sexual abuse, including immediate clinical needs assessment, forensic examinations and aftercare.</a:t>
            </a:r>
          </a:p>
          <a:p>
            <a:pPr>
              <a:spcBef>
                <a:spcPts val="533"/>
              </a:spcBef>
            </a:pPr>
            <a:endParaRPr lang="en-GB" sz="1867" dirty="0"/>
          </a:p>
          <a:p>
            <a:pPr>
              <a:spcBef>
                <a:spcPts val="533"/>
              </a:spcBef>
            </a:pPr>
            <a:r>
              <a:rPr lang="en-GB" sz="1867" dirty="0">
                <a:solidFill>
                  <a:srgbClr val="009FE2"/>
                </a:solidFill>
              </a:rPr>
              <a:t>Standard 2</a:t>
            </a:r>
            <a:r>
              <a:rPr lang="en-GB" sz="1867" dirty="0"/>
              <a:t>: Each NHS board ensures that people who have experienced rape, sexual assault or child sexual abuse receive person-centred and trauma-informed care.</a:t>
            </a:r>
          </a:p>
          <a:p>
            <a:pPr>
              <a:spcBef>
                <a:spcPts val="533"/>
              </a:spcBef>
            </a:pPr>
            <a:endParaRPr lang="en-GB" sz="1867" dirty="0"/>
          </a:p>
          <a:p>
            <a:pPr>
              <a:spcBef>
                <a:spcPts val="533"/>
              </a:spcBef>
            </a:pPr>
            <a:r>
              <a:rPr lang="en-GB" sz="1867" dirty="0">
                <a:solidFill>
                  <a:srgbClr val="009FE2"/>
                </a:solidFill>
              </a:rPr>
              <a:t>Standard 3</a:t>
            </a:r>
            <a:r>
              <a:rPr lang="en-GB" sz="1867" b="1" dirty="0"/>
              <a:t>:  </a:t>
            </a:r>
            <a:r>
              <a:rPr lang="en-GB" sz="1867" dirty="0"/>
              <a:t>Each NHS board ensures that the facilities and equipment for forensic examinations are appropriate, safe and effectively managed.</a:t>
            </a:r>
          </a:p>
          <a:p>
            <a:pPr>
              <a:spcBef>
                <a:spcPts val="533"/>
              </a:spcBef>
            </a:pPr>
            <a:endParaRPr lang="en-GB" sz="1867" dirty="0"/>
          </a:p>
          <a:p>
            <a:pPr>
              <a:spcBef>
                <a:spcPts val="533"/>
              </a:spcBef>
            </a:pPr>
            <a:r>
              <a:rPr lang="en-GB" sz="1867" dirty="0">
                <a:solidFill>
                  <a:srgbClr val="009FE2"/>
                </a:solidFill>
              </a:rPr>
              <a:t>Standard 4: </a:t>
            </a:r>
            <a:r>
              <a:rPr lang="en-GB" sz="1867" dirty="0"/>
              <a:t>Each NHS board ensures that staff have the knowledge, skills and competency to deliver healthcare and forensic medical services for people who have experienced rape, sexual assault or child sexual abuse.</a:t>
            </a:r>
          </a:p>
          <a:p>
            <a:pPr>
              <a:spcBef>
                <a:spcPts val="533"/>
              </a:spcBef>
            </a:pPr>
            <a:endParaRPr lang="en-GB" sz="1867" dirty="0"/>
          </a:p>
          <a:p>
            <a:pPr>
              <a:spcBef>
                <a:spcPts val="533"/>
              </a:spcBef>
            </a:pPr>
            <a:r>
              <a:rPr lang="en-GB" sz="1867" dirty="0">
                <a:solidFill>
                  <a:srgbClr val="009FE2"/>
                </a:solidFill>
              </a:rPr>
              <a:t>Standard 5</a:t>
            </a:r>
            <a:r>
              <a:rPr lang="en-GB" sz="1867" b="1" dirty="0"/>
              <a:t>: </a:t>
            </a:r>
            <a:r>
              <a:rPr lang="en-GB" sz="1867" dirty="0"/>
              <a:t>Each NHS board ensures that forensic examinations of people who have experienced rape, sexual assault or child sexual abuse are recorded using consistent documentation and data collection. </a:t>
            </a:r>
          </a:p>
        </p:txBody>
      </p:sp>
    </p:spTree>
    <p:extLst>
      <p:ext uri="{BB962C8B-B14F-4D97-AF65-F5344CB8AC3E}">
        <p14:creationId xmlns:p14="http://schemas.microsoft.com/office/powerpoint/2010/main" val="268025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500"/>
                                        <p:tgtEl>
                                          <p:spTgt spid="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6" end="6"/>
                                            </p:txEl>
                                          </p:spTgt>
                                        </p:tgtEl>
                                        <p:attrNameLst>
                                          <p:attrName>style.visibility</p:attrName>
                                        </p:attrNameLst>
                                      </p:cBhvr>
                                      <p:to>
                                        <p:strVal val="visible"/>
                                      </p:to>
                                    </p:set>
                                    <p:animEffect transition="in" filter="fade">
                                      <p:cBhvr>
                                        <p:cTn id="22" dur="500"/>
                                        <p:tgtEl>
                                          <p:spTgt spid="11">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8" end="8"/>
                                            </p:txEl>
                                          </p:spTgt>
                                        </p:tgtEl>
                                        <p:attrNameLst>
                                          <p:attrName>style.visibility</p:attrName>
                                        </p:attrNameLst>
                                      </p:cBhvr>
                                      <p:to>
                                        <p:strVal val="visible"/>
                                      </p:to>
                                    </p:set>
                                    <p:animEffect transition="in" filter="fade">
                                      <p:cBhvr>
                                        <p:cTn id="27"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a:t>Developing and piloting indicators  </a:t>
            </a:r>
          </a:p>
        </p:txBody>
      </p:sp>
      <p:sp>
        <p:nvSpPr>
          <p:cNvPr id="5" name="Bent Arrow 4"/>
          <p:cNvSpPr/>
          <p:nvPr/>
        </p:nvSpPr>
        <p:spPr>
          <a:xfrm>
            <a:off x="693179" y="1771924"/>
            <a:ext cx="1285576" cy="857051"/>
          </a:xfrm>
          <a:prstGeom prst="bentArrow">
            <a:avLst/>
          </a:prstGeom>
          <a:solidFill>
            <a:srgbClr val="92D6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solidFill>
                <a:schemeClr val="tx1"/>
              </a:solidFill>
            </a:endParaRPr>
          </a:p>
        </p:txBody>
      </p:sp>
      <p:sp>
        <p:nvSpPr>
          <p:cNvPr id="6" name="TextBox 5"/>
          <p:cNvSpPr txBox="1"/>
          <p:nvPr/>
        </p:nvSpPr>
        <p:spPr>
          <a:xfrm>
            <a:off x="226144" y="5340719"/>
            <a:ext cx="2183037" cy="954300"/>
          </a:xfrm>
          <a:prstGeom prst="rect">
            <a:avLst/>
          </a:prstGeom>
          <a:noFill/>
        </p:spPr>
        <p:txBody>
          <a:bodyPr wrap="square" rtlCol="0">
            <a:spAutoFit/>
          </a:bodyPr>
          <a:lstStyle/>
          <a:p>
            <a:r>
              <a:rPr lang="en-GB" sz="1867" dirty="0">
                <a:solidFill>
                  <a:srgbClr val="004685"/>
                </a:solidFill>
              </a:rPr>
              <a:t>Formation of the indicators development group </a:t>
            </a:r>
          </a:p>
        </p:txBody>
      </p:sp>
      <p:sp>
        <p:nvSpPr>
          <p:cNvPr id="7" name="Up Arrow 6"/>
          <p:cNvSpPr/>
          <p:nvPr/>
        </p:nvSpPr>
        <p:spPr>
          <a:xfrm>
            <a:off x="693179" y="4065033"/>
            <a:ext cx="432344" cy="1109243"/>
          </a:xfrm>
          <a:prstGeom prst="upArrow">
            <a:avLst/>
          </a:prstGeom>
          <a:solidFill>
            <a:srgbClr val="92D6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p>
        </p:txBody>
      </p:sp>
      <p:sp>
        <p:nvSpPr>
          <p:cNvPr id="10" name="TextBox 9"/>
          <p:cNvSpPr txBox="1"/>
          <p:nvPr/>
        </p:nvSpPr>
        <p:spPr>
          <a:xfrm>
            <a:off x="187863" y="2856465"/>
            <a:ext cx="2733365" cy="666977"/>
          </a:xfrm>
          <a:prstGeom prst="rect">
            <a:avLst/>
          </a:prstGeom>
          <a:noFill/>
        </p:spPr>
        <p:txBody>
          <a:bodyPr wrap="square" rtlCol="0">
            <a:spAutoFit/>
          </a:bodyPr>
          <a:lstStyle/>
          <a:p>
            <a:r>
              <a:rPr lang="en-GB" sz="1867" dirty="0">
                <a:solidFill>
                  <a:srgbClr val="004685"/>
                </a:solidFill>
              </a:rPr>
              <a:t>Identification of standards to be measured nationally</a:t>
            </a:r>
          </a:p>
        </p:txBody>
      </p:sp>
      <p:sp>
        <p:nvSpPr>
          <p:cNvPr id="12" name="Up Arrow 11"/>
          <p:cNvSpPr/>
          <p:nvPr/>
        </p:nvSpPr>
        <p:spPr>
          <a:xfrm rot="10800000">
            <a:off x="4407384" y="3955430"/>
            <a:ext cx="432345" cy="1109245"/>
          </a:xfrm>
          <a:prstGeom prst="upArrow">
            <a:avLst/>
          </a:prstGeom>
          <a:solidFill>
            <a:srgbClr val="92D6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p>
        </p:txBody>
      </p:sp>
      <p:sp>
        <p:nvSpPr>
          <p:cNvPr id="13" name="TextBox 12"/>
          <p:cNvSpPr txBox="1"/>
          <p:nvPr/>
        </p:nvSpPr>
        <p:spPr>
          <a:xfrm>
            <a:off x="2166762" y="1546891"/>
            <a:ext cx="1597745" cy="954300"/>
          </a:xfrm>
          <a:prstGeom prst="rect">
            <a:avLst/>
          </a:prstGeom>
          <a:noFill/>
        </p:spPr>
        <p:txBody>
          <a:bodyPr wrap="square" rtlCol="0">
            <a:spAutoFit/>
          </a:bodyPr>
          <a:lstStyle/>
          <a:p>
            <a:r>
              <a:rPr lang="en-GB" sz="1867" dirty="0">
                <a:solidFill>
                  <a:srgbClr val="004685"/>
                </a:solidFill>
              </a:rPr>
              <a:t>Development of the interim indicators </a:t>
            </a:r>
          </a:p>
        </p:txBody>
      </p:sp>
      <p:sp>
        <p:nvSpPr>
          <p:cNvPr id="14" name="TextBox 13"/>
          <p:cNvSpPr txBox="1"/>
          <p:nvPr/>
        </p:nvSpPr>
        <p:spPr>
          <a:xfrm>
            <a:off x="3943605" y="3143724"/>
            <a:ext cx="1707539" cy="666977"/>
          </a:xfrm>
          <a:prstGeom prst="rect">
            <a:avLst/>
          </a:prstGeom>
          <a:noFill/>
        </p:spPr>
        <p:txBody>
          <a:bodyPr wrap="square" rtlCol="0">
            <a:spAutoFit/>
          </a:bodyPr>
          <a:lstStyle/>
          <a:p>
            <a:r>
              <a:rPr lang="en-GB" sz="1867" dirty="0">
                <a:solidFill>
                  <a:srgbClr val="004685"/>
                </a:solidFill>
              </a:rPr>
              <a:t>National consultation </a:t>
            </a:r>
          </a:p>
        </p:txBody>
      </p:sp>
      <p:sp>
        <p:nvSpPr>
          <p:cNvPr id="15" name="Bent Arrow 14"/>
          <p:cNvSpPr/>
          <p:nvPr/>
        </p:nvSpPr>
        <p:spPr>
          <a:xfrm rot="5400000">
            <a:off x="3715839" y="1972501"/>
            <a:ext cx="1366600" cy="911067"/>
          </a:xfrm>
          <a:prstGeom prst="bentArrow">
            <a:avLst/>
          </a:prstGeom>
          <a:solidFill>
            <a:srgbClr val="92D6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solidFill>
                <a:schemeClr val="tx1"/>
              </a:solidFill>
            </a:endParaRPr>
          </a:p>
        </p:txBody>
      </p:sp>
      <p:sp>
        <p:nvSpPr>
          <p:cNvPr id="16" name="TextBox 15"/>
          <p:cNvSpPr txBox="1"/>
          <p:nvPr/>
        </p:nvSpPr>
        <p:spPr>
          <a:xfrm>
            <a:off x="4013274" y="5333460"/>
            <a:ext cx="1438788" cy="954300"/>
          </a:xfrm>
          <a:prstGeom prst="rect">
            <a:avLst/>
          </a:prstGeom>
          <a:noFill/>
        </p:spPr>
        <p:txBody>
          <a:bodyPr wrap="square" rtlCol="0">
            <a:spAutoFit/>
          </a:bodyPr>
          <a:lstStyle/>
          <a:p>
            <a:r>
              <a:rPr lang="en-GB" sz="1867" dirty="0">
                <a:solidFill>
                  <a:srgbClr val="004685"/>
                </a:solidFill>
              </a:rPr>
              <a:t>Publication of interim indicators </a:t>
            </a:r>
          </a:p>
        </p:txBody>
      </p:sp>
      <p:sp>
        <p:nvSpPr>
          <p:cNvPr id="18" name="Up Arrow 17"/>
          <p:cNvSpPr/>
          <p:nvPr/>
        </p:nvSpPr>
        <p:spPr>
          <a:xfrm rot="5400000">
            <a:off x="5933816" y="5192272"/>
            <a:ext cx="432345" cy="1109245"/>
          </a:xfrm>
          <a:prstGeom prst="upArrow">
            <a:avLst/>
          </a:prstGeom>
          <a:solidFill>
            <a:srgbClr val="009F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p>
        </p:txBody>
      </p:sp>
      <p:sp>
        <p:nvSpPr>
          <p:cNvPr id="19" name="TextBox 18"/>
          <p:cNvSpPr txBox="1"/>
          <p:nvPr/>
        </p:nvSpPr>
        <p:spPr>
          <a:xfrm>
            <a:off x="6916165" y="5340719"/>
            <a:ext cx="1824713" cy="954300"/>
          </a:xfrm>
          <a:prstGeom prst="rect">
            <a:avLst/>
          </a:prstGeom>
          <a:noFill/>
        </p:spPr>
        <p:txBody>
          <a:bodyPr wrap="square" rtlCol="0">
            <a:spAutoFit/>
          </a:bodyPr>
          <a:lstStyle/>
          <a:p>
            <a:r>
              <a:rPr lang="en-GB" sz="1867" dirty="0">
                <a:solidFill>
                  <a:srgbClr val="004685"/>
                </a:solidFill>
              </a:rPr>
              <a:t>Piloting indicators and datasets </a:t>
            </a:r>
          </a:p>
        </p:txBody>
      </p:sp>
      <p:sp>
        <p:nvSpPr>
          <p:cNvPr id="20" name="Up Arrow 19"/>
          <p:cNvSpPr/>
          <p:nvPr/>
        </p:nvSpPr>
        <p:spPr>
          <a:xfrm>
            <a:off x="7106399" y="3991773"/>
            <a:ext cx="432344" cy="1109243"/>
          </a:xfrm>
          <a:prstGeom prst="upArrow">
            <a:avLst/>
          </a:prstGeom>
          <a:solidFill>
            <a:srgbClr val="00A2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p>
        </p:txBody>
      </p:sp>
      <p:sp>
        <p:nvSpPr>
          <p:cNvPr id="21" name="TextBox 20"/>
          <p:cNvSpPr txBox="1"/>
          <p:nvPr/>
        </p:nvSpPr>
        <p:spPr>
          <a:xfrm>
            <a:off x="6566153" y="2856466"/>
            <a:ext cx="1933724" cy="954300"/>
          </a:xfrm>
          <a:prstGeom prst="rect">
            <a:avLst/>
          </a:prstGeom>
          <a:noFill/>
        </p:spPr>
        <p:txBody>
          <a:bodyPr wrap="square" rtlCol="0">
            <a:spAutoFit/>
          </a:bodyPr>
          <a:lstStyle/>
          <a:p>
            <a:r>
              <a:rPr lang="en-GB" sz="1867" dirty="0">
                <a:solidFill>
                  <a:srgbClr val="004685"/>
                </a:solidFill>
              </a:rPr>
              <a:t>Re-formation of the development group </a:t>
            </a:r>
          </a:p>
        </p:txBody>
      </p:sp>
      <p:sp>
        <p:nvSpPr>
          <p:cNvPr id="22" name="Bent Arrow 21"/>
          <p:cNvSpPr/>
          <p:nvPr/>
        </p:nvSpPr>
        <p:spPr>
          <a:xfrm>
            <a:off x="7106399" y="1769948"/>
            <a:ext cx="1285576" cy="857051"/>
          </a:xfrm>
          <a:prstGeom prst="bentArrow">
            <a:avLst/>
          </a:prstGeom>
          <a:solidFill>
            <a:srgbClr val="009F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solidFill>
                <a:schemeClr val="tx1"/>
              </a:solidFill>
            </a:endParaRPr>
          </a:p>
        </p:txBody>
      </p:sp>
      <p:sp>
        <p:nvSpPr>
          <p:cNvPr id="23" name="TextBox 22"/>
          <p:cNvSpPr txBox="1"/>
          <p:nvPr/>
        </p:nvSpPr>
        <p:spPr>
          <a:xfrm>
            <a:off x="8554550" y="1579319"/>
            <a:ext cx="1933724" cy="666977"/>
          </a:xfrm>
          <a:prstGeom prst="rect">
            <a:avLst/>
          </a:prstGeom>
          <a:noFill/>
        </p:spPr>
        <p:txBody>
          <a:bodyPr wrap="square" rtlCol="0">
            <a:spAutoFit/>
          </a:bodyPr>
          <a:lstStyle/>
          <a:p>
            <a:r>
              <a:rPr lang="en-GB" sz="1867" dirty="0">
                <a:solidFill>
                  <a:srgbClr val="004685"/>
                </a:solidFill>
              </a:rPr>
              <a:t>Revision of the  interim  indicators </a:t>
            </a:r>
          </a:p>
        </p:txBody>
      </p:sp>
      <p:sp>
        <p:nvSpPr>
          <p:cNvPr id="24" name="Bent Arrow 23"/>
          <p:cNvSpPr/>
          <p:nvPr/>
        </p:nvSpPr>
        <p:spPr>
          <a:xfrm rot="5400000">
            <a:off x="10260507" y="1969295"/>
            <a:ext cx="1366600" cy="911067"/>
          </a:xfrm>
          <a:prstGeom prst="bentArrow">
            <a:avLst/>
          </a:pr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solidFill>
                <a:schemeClr val="tx1"/>
              </a:solidFill>
            </a:endParaRPr>
          </a:p>
        </p:txBody>
      </p:sp>
      <p:sp>
        <p:nvSpPr>
          <p:cNvPr id="25" name="Up Arrow 24"/>
          <p:cNvSpPr/>
          <p:nvPr/>
        </p:nvSpPr>
        <p:spPr>
          <a:xfrm rot="10800000">
            <a:off x="10937864" y="4065034"/>
            <a:ext cx="432345" cy="1109245"/>
          </a:xfrm>
          <a:prstGeom prst="upArrow">
            <a:avLst/>
          </a:pr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p>
        </p:txBody>
      </p:sp>
      <p:sp>
        <p:nvSpPr>
          <p:cNvPr id="26" name="TextBox 25"/>
          <p:cNvSpPr txBox="1"/>
          <p:nvPr/>
        </p:nvSpPr>
        <p:spPr>
          <a:xfrm>
            <a:off x="10437261" y="3108128"/>
            <a:ext cx="1707539" cy="666977"/>
          </a:xfrm>
          <a:prstGeom prst="rect">
            <a:avLst/>
          </a:prstGeom>
          <a:noFill/>
        </p:spPr>
        <p:txBody>
          <a:bodyPr wrap="square" rtlCol="0">
            <a:spAutoFit/>
          </a:bodyPr>
          <a:lstStyle/>
          <a:p>
            <a:r>
              <a:rPr lang="en-GB" sz="1867" dirty="0">
                <a:solidFill>
                  <a:srgbClr val="004685"/>
                </a:solidFill>
              </a:rPr>
              <a:t>National consultation </a:t>
            </a:r>
          </a:p>
        </p:txBody>
      </p:sp>
      <p:sp>
        <p:nvSpPr>
          <p:cNvPr id="27" name="TextBox 26"/>
          <p:cNvSpPr txBox="1"/>
          <p:nvPr/>
        </p:nvSpPr>
        <p:spPr>
          <a:xfrm>
            <a:off x="10488274" y="5333460"/>
            <a:ext cx="1438788" cy="954300"/>
          </a:xfrm>
          <a:prstGeom prst="rect">
            <a:avLst/>
          </a:prstGeom>
          <a:noFill/>
        </p:spPr>
        <p:txBody>
          <a:bodyPr wrap="square" rtlCol="0">
            <a:spAutoFit/>
          </a:bodyPr>
          <a:lstStyle/>
          <a:p>
            <a:r>
              <a:rPr lang="en-GB" sz="1867" dirty="0">
                <a:solidFill>
                  <a:srgbClr val="004685"/>
                </a:solidFill>
              </a:rPr>
              <a:t>Publication of final indicators </a:t>
            </a:r>
          </a:p>
        </p:txBody>
      </p:sp>
    </p:spTree>
    <p:extLst>
      <p:ext uri="{BB962C8B-B14F-4D97-AF65-F5344CB8AC3E}">
        <p14:creationId xmlns:p14="http://schemas.microsoft.com/office/powerpoint/2010/main" val="186925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500"/>
                                        <p:tgtEl>
                                          <p:spTgt spid="24"/>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fade">
                                      <p:cBhvr>
                                        <p:cTn id="76" dur="500"/>
                                        <p:tgtEl>
                                          <p:spTgt spid="25"/>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10" grpId="0"/>
      <p:bldP spid="12" grpId="0" animBg="1"/>
      <p:bldP spid="13" grpId="0"/>
      <p:bldP spid="14" grpId="0"/>
      <p:bldP spid="15" grpId="0" animBg="1"/>
      <p:bldP spid="16" grpId="0"/>
      <p:bldP spid="18" grpId="0" animBg="1"/>
      <p:bldP spid="19" grpId="0"/>
      <p:bldP spid="20" grpId="0" animBg="1"/>
      <p:bldP spid="21" grpId="0"/>
      <p:bldP spid="22" grpId="0" animBg="1"/>
      <p:bldP spid="23" grpId="0"/>
      <p:bldP spid="24" grpId="0" animBg="1"/>
      <p:bldP spid="25" grpId="0" animBg="1"/>
      <p:bldP spid="26"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a:t>HIS final indicators (2020)</a:t>
            </a:r>
          </a:p>
        </p:txBody>
      </p:sp>
      <p:sp>
        <p:nvSpPr>
          <p:cNvPr id="11" name="Content Placeholder 10"/>
          <p:cNvSpPr>
            <a:spLocks noGrp="1"/>
          </p:cNvSpPr>
          <p:nvPr>
            <p:ph sz="quarter" idx="12"/>
          </p:nvPr>
        </p:nvSpPr>
        <p:spPr>
          <a:xfrm>
            <a:off x="400109" y="1504037"/>
            <a:ext cx="11366091" cy="4521200"/>
          </a:xfrm>
        </p:spPr>
        <p:txBody>
          <a:bodyPr>
            <a:noAutofit/>
          </a:bodyPr>
          <a:lstStyle/>
          <a:p>
            <a:pPr marL="0" indent="0">
              <a:spcBef>
                <a:spcPts val="800"/>
              </a:spcBef>
              <a:spcAft>
                <a:spcPts val="800"/>
              </a:spcAft>
              <a:buNone/>
            </a:pPr>
            <a:r>
              <a:rPr lang="en-GB" sz="2400" dirty="0">
                <a:solidFill>
                  <a:srgbClr val="009FE2"/>
                </a:solidFill>
              </a:rPr>
              <a:t>Indicator 1</a:t>
            </a:r>
            <a:r>
              <a:rPr lang="en-GB" sz="2400" dirty="0"/>
              <a:t>: 	Sex of sexual offences examiner</a:t>
            </a:r>
          </a:p>
          <a:p>
            <a:pPr marL="0" indent="0">
              <a:spcBef>
                <a:spcPts val="800"/>
              </a:spcBef>
              <a:spcAft>
                <a:spcPts val="800"/>
              </a:spcAft>
              <a:buNone/>
            </a:pPr>
            <a:r>
              <a:rPr lang="en-GB" sz="2400" dirty="0">
                <a:solidFill>
                  <a:srgbClr val="009FE2"/>
                </a:solidFill>
              </a:rPr>
              <a:t>Indicator 2</a:t>
            </a:r>
            <a:r>
              <a:rPr lang="en-GB" sz="2400" dirty="0"/>
              <a:t>: 	Timing of forensic medical examination </a:t>
            </a:r>
          </a:p>
          <a:p>
            <a:pPr marL="0" indent="0">
              <a:spcBef>
                <a:spcPts val="800"/>
              </a:spcBef>
              <a:spcAft>
                <a:spcPts val="800"/>
              </a:spcAft>
              <a:buNone/>
            </a:pPr>
            <a:r>
              <a:rPr lang="en-GB" sz="2400" dirty="0">
                <a:solidFill>
                  <a:srgbClr val="009FE2"/>
                </a:solidFill>
              </a:rPr>
              <a:t>Indicator 3</a:t>
            </a:r>
            <a:r>
              <a:rPr lang="en-GB" sz="2400" b="1" dirty="0"/>
              <a:t>: 	</a:t>
            </a:r>
            <a:r>
              <a:rPr lang="en-GB" sz="2400" dirty="0"/>
              <a:t>Examination support </a:t>
            </a:r>
          </a:p>
          <a:p>
            <a:pPr marL="0" indent="0">
              <a:spcBef>
                <a:spcPts val="800"/>
              </a:spcBef>
              <a:spcAft>
                <a:spcPts val="800"/>
              </a:spcAft>
              <a:buNone/>
            </a:pPr>
            <a:r>
              <a:rPr lang="en-GB" sz="2400" dirty="0">
                <a:solidFill>
                  <a:srgbClr val="009FE2"/>
                </a:solidFill>
              </a:rPr>
              <a:t>Indicator 4: 	</a:t>
            </a:r>
            <a:r>
              <a:rPr lang="en-GB" sz="2400" dirty="0"/>
              <a:t>Psychosocial risk assessment </a:t>
            </a:r>
          </a:p>
          <a:p>
            <a:pPr marL="0" indent="0">
              <a:spcBef>
                <a:spcPts val="800"/>
              </a:spcBef>
              <a:spcAft>
                <a:spcPts val="800"/>
              </a:spcAft>
              <a:buNone/>
            </a:pPr>
            <a:r>
              <a:rPr lang="en-GB" sz="2400" dirty="0">
                <a:solidFill>
                  <a:srgbClr val="009FE2"/>
                </a:solidFill>
              </a:rPr>
              <a:t>Indicator 5</a:t>
            </a:r>
            <a:r>
              <a:rPr lang="en-GB" sz="2400" b="1" dirty="0">
                <a:solidFill>
                  <a:srgbClr val="009FE2"/>
                </a:solidFill>
              </a:rPr>
              <a:t>: </a:t>
            </a:r>
            <a:r>
              <a:rPr lang="en-GB" sz="2400" b="1" dirty="0"/>
              <a:t>	</a:t>
            </a:r>
            <a:r>
              <a:rPr lang="en-GB" sz="2400" dirty="0"/>
              <a:t>Sexual health </a:t>
            </a:r>
          </a:p>
          <a:p>
            <a:pPr marL="0" indent="0">
              <a:spcBef>
                <a:spcPts val="800"/>
              </a:spcBef>
              <a:spcAft>
                <a:spcPts val="800"/>
              </a:spcAft>
              <a:buNone/>
            </a:pPr>
            <a:r>
              <a:rPr lang="en-GB" sz="2400" dirty="0">
                <a:solidFill>
                  <a:srgbClr val="009FE2"/>
                </a:solidFill>
              </a:rPr>
              <a:t>Indicator 6</a:t>
            </a:r>
            <a:r>
              <a:rPr lang="en-GB" sz="2400" dirty="0"/>
              <a:t>: 	Examination setting </a:t>
            </a:r>
          </a:p>
          <a:p>
            <a:pPr marL="0" indent="0">
              <a:spcBef>
                <a:spcPts val="800"/>
              </a:spcBef>
              <a:spcAft>
                <a:spcPts val="800"/>
              </a:spcAft>
              <a:buNone/>
            </a:pPr>
            <a:r>
              <a:rPr lang="en-GB" sz="2400" dirty="0">
                <a:solidFill>
                  <a:srgbClr val="009FE2"/>
                </a:solidFill>
              </a:rPr>
              <a:t>Indicator 7: </a:t>
            </a:r>
            <a:r>
              <a:rPr lang="en-GB" sz="2400" dirty="0"/>
              <a:t>	Decontamination of facilities </a:t>
            </a:r>
          </a:p>
          <a:p>
            <a:pPr marL="0" indent="0">
              <a:spcBef>
                <a:spcPts val="800"/>
              </a:spcBef>
              <a:spcAft>
                <a:spcPts val="800"/>
              </a:spcAft>
              <a:buNone/>
            </a:pPr>
            <a:r>
              <a:rPr lang="en-GB" sz="2400" dirty="0">
                <a:solidFill>
                  <a:srgbClr val="009FE2"/>
                </a:solidFill>
              </a:rPr>
              <a:t>Indicator 8</a:t>
            </a:r>
            <a:r>
              <a:rPr lang="en-GB" sz="2400" dirty="0"/>
              <a:t>: 	Use of </a:t>
            </a:r>
            <a:r>
              <a:rPr lang="en-GB" sz="2400" dirty="0" err="1"/>
              <a:t>colposcopes</a:t>
            </a:r>
            <a:r>
              <a:rPr lang="en-GB" sz="2400" dirty="0"/>
              <a:t> </a:t>
            </a:r>
          </a:p>
          <a:p>
            <a:pPr marL="0" indent="0">
              <a:spcBef>
                <a:spcPts val="800"/>
              </a:spcBef>
              <a:spcAft>
                <a:spcPts val="800"/>
              </a:spcAft>
              <a:buNone/>
            </a:pPr>
            <a:r>
              <a:rPr lang="en-GB" sz="2400" dirty="0">
                <a:solidFill>
                  <a:srgbClr val="009FE2"/>
                </a:solidFill>
              </a:rPr>
              <a:t>Indicator 9</a:t>
            </a:r>
            <a:r>
              <a:rPr lang="en-GB" sz="2400" dirty="0"/>
              <a:t>: 	National forensic documentation </a:t>
            </a:r>
          </a:p>
        </p:txBody>
      </p:sp>
    </p:spTree>
    <p:extLst>
      <p:ext uri="{BB962C8B-B14F-4D97-AF65-F5344CB8AC3E}">
        <p14:creationId xmlns:p14="http://schemas.microsoft.com/office/powerpoint/2010/main" val="398011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fade">
                                      <p:cBhvr>
                                        <p:cTn id="32" dur="500"/>
                                        <p:tgtEl>
                                          <p:spTgt spid="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Effect transition="in" filter="fade">
                                      <p:cBhvr>
                                        <p:cTn id="37" dur="500"/>
                                        <p:tgtEl>
                                          <p:spTgt spid="1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xEl>
                                              <p:pRg st="7" end="7"/>
                                            </p:txEl>
                                          </p:spTgt>
                                        </p:tgtEl>
                                        <p:attrNameLst>
                                          <p:attrName>style.visibility</p:attrName>
                                        </p:attrNameLst>
                                      </p:cBhvr>
                                      <p:to>
                                        <p:strVal val="visible"/>
                                      </p:to>
                                    </p:set>
                                    <p:animEffect transition="in" filter="fade">
                                      <p:cBhvr>
                                        <p:cTn id="42" dur="500"/>
                                        <p:tgtEl>
                                          <p:spTgt spid="1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xEl>
                                              <p:pRg st="8" end="8"/>
                                            </p:txEl>
                                          </p:spTgt>
                                        </p:tgtEl>
                                        <p:attrNameLst>
                                          <p:attrName>style.visibility</p:attrName>
                                        </p:attrNameLst>
                                      </p:cBhvr>
                                      <p:to>
                                        <p:strVal val="visible"/>
                                      </p:to>
                                    </p:set>
                                    <p:animEffect transition="in" filter="fade">
                                      <p:cBhvr>
                                        <p:cTn id="47"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a:t>Keep in touch</a:t>
            </a:r>
          </a:p>
        </p:txBody>
      </p:sp>
      <p:sp>
        <p:nvSpPr>
          <p:cNvPr id="11" name="Content Placeholder 10"/>
          <p:cNvSpPr>
            <a:spLocks noGrp="1"/>
          </p:cNvSpPr>
          <p:nvPr>
            <p:ph sz="quarter" idx="12"/>
          </p:nvPr>
        </p:nvSpPr>
        <p:spPr>
          <a:xfrm>
            <a:off x="447800" y="2149414"/>
            <a:ext cx="10114453" cy="3187700"/>
          </a:xfrm>
        </p:spPr>
        <p:txBody>
          <a:bodyPr>
            <a:noAutofit/>
          </a:bodyPr>
          <a:lstStyle/>
          <a:p>
            <a:pPr marL="0" indent="0">
              <a:lnSpc>
                <a:spcPct val="110000"/>
              </a:lnSpc>
              <a:spcBef>
                <a:spcPts val="400"/>
              </a:spcBef>
              <a:spcAft>
                <a:spcPts val="400"/>
              </a:spcAft>
              <a:buNone/>
            </a:pPr>
            <a:r>
              <a:rPr lang="en-GB" sz="3733" dirty="0">
                <a:solidFill>
                  <a:schemeClr val="bg2"/>
                </a:solidFill>
              </a:rPr>
              <a:t>Twitter: </a:t>
            </a:r>
            <a:r>
              <a:rPr lang="en-GB" sz="3733" dirty="0"/>
              <a:t>@</a:t>
            </a:r>
            <a:r>
              <a:rPr lang="en-GB" sz="3733" dirty="0" err="1"/>
              <a:t>online_his</a:t>
            </a:r>
            <a:endParaRPr lang="en-GB" sz="3733" dirty="0"/>
          </a:p>
          <a:p>
            <a:pPr marL="0" indent="0">
              <a:lnSpc>
                <a:spcPct val="110000"/>
              </a:lnSpc>
              <a:spcBef>
                <a:spcPts val="400"/>
              </a:spcBef>
              <a:spcAft>
                <a:spcPts val="400"/>
              </a:spcAft>
              <a:buNone/>
            </a:pPr>
            <a:r>
              <a:rPr lang="en-GB" sz="3733" dirty="0">
                <a:solidFill>
                  <a:schemeClr val="bg2"/>
                </a:solidFill>
              </a:rPr>
              <a:t>Email: </a:t>
            </a:r>
            <a:r>
              <a:rPr lang="en-GB" sz="3733" dirty="0" err="1"/>
              <a:t>hcis.standardsandindicators@nhs.scot</a:t>
            </a:r>
            <a:endParaRPr lang="en-GB" sz="3733" dirty="0"/>
          </a:p>
          <a:p>
            <a:pPr marL="0" indent="0">
              <a:lnSpc>
                <a:spcPct val="110000"/>
              </a:lnSpc>
              <a:spcBef>
                <a:spcPts val="400"/>
              </a:spcBef>
              <a:spcAft>
                <a:spcPts val="400"/>
              </a:spcAft>
              <a:buNone/>
            </a:pPr>
            <a:r>
              <a:rPr lang="en-GB" sz="3733" dirty="0">
                <a:solidFill>
                  <a:schemeClr val="bg2"/>
                </a:solidFill>
              </a:rPr>
              <a:t>Web: </a:t>
            </a:r>
            <a:r>
              <a:rPr lang="en-GB" sz="3733" dirty="0"/>
              <a:t>healthcareimprovementscotland.org</a:t>
            </a:r>
          </a:p>
          <a:p>
            <a:pPr marL="0" indent="0">
              <a:lnSpc>
                <a:spcPct val="110000"/>
              </a:lnSpc>
              <a:spcBef>
                <a:spcPts val="400"/>
              </a:spcBef>
              <a:spcAft>
                <a:spcPts val="400"/>
              </a:spcAft>
              <a:buNone/>
            </a:pPr>
            <a:r>
              <a:rPr lang="en-GB" sz="3733" dirty="0">
                <a:solidFill>
                  <a:schemeClr val="bg2"/>
                </a:solidFill>
              </a:rPr>
              <a:t>Blog: </a:t>
            </a:r>
            <a:r>
              <a:rPr lang="en-GB" sz="3733" dirty="0"/>
              <a:t>blog.healthcareimprovementscotland.org</a:t>
            </a:r>
          </a:p>
        </p:txBody>
      </p:sp>
    </p:spTree>
    <p:extLst>
      <p:ext uri="{BB962C8B-B14F-4D97-AF65-F5344CB8AC3E}">
        <p14:creationId xmlns:p14="http://schemas.microsoft.com/office/powerpoint/2010/main" val="1419892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770670" y="4078840"/>
            <a:ext cx="2332233" cy="1077218"/>
          </a:xfrm>
          <a:prstGeom prst="rect">
            <a:avLst/>
          </a:prstGeom>
        </p:spPr>
        <p:txBody>
          <a:bodyPr wrap="square">
            <a:spAutoFit/>
          </a:bodyPr>
          <a:lstStyle/>
          <a:p>
            <a:pPr algn="ctr"/>
            <a:r>
              <a:rPr lang="en-GB" sz="1600" b="1" dirty="0">
                <a:solidFill>
                  <a:schemeClr val="bg1"/>
                </a:solidFill>
                <a:latin typeface="Arial" pitchFamily="34" charset="0"/>
                <a:cs typeface="Arial" pitchFamily="34" charset="0"/>
              </a:rPr>
              <a:t>Marianne Cochrane; Stephanie Govenden; Sarah Hill; Charlotte Kirk</a:t>
            </a:r>
          </a:p>
        </p:txBody>
      </p:sp>
      <p:pic>
        <p:nvPicPr>
          <p:cNvPr id="6" name="Picture 5"/>
          <p:cNvPicPr>
            <a:picLocks noChangeAspect="1"/>
          </p:cNvPicPr>
          <p:nvPr/>
        </p:nvPicPr>
        <p:blipFill>
          <a:blip r:embed="rId3"/>
          <a:stretch>
            <a:fillRect/>
          </a:stretch>
        </p:blipFill>
        <p:spPr>
          <a:xfrm>
            <a:off x="181699" y="5985194"/>
            <a:ext cx="2085013" cy="749873"/>
          </a:xfrm>
          <a:prstGeom prst="rect">
            <a:avLst/>
          </a:prstGeom>
        </p:spPr>
      </p:pic>
      <p:pic>
        <p:nvPicPr>
          <p:cNvPr id="7" name="Picture 6"/>
          <p:cNvPicPr>
            <a:picLocks noChangeAspect="1"/>
          </p:cNvPicPr>
          <p:nvPr/>
        </p:nvPicPr>
        <p:blipFill>
          <a:blip r:embed="rId4"/>
          <a:stretch>
            <a:fillRect/>
          </a:stretch>
        </p:blipFill>
        <p:spPr>
          <a:xfrm>
            <a:off x="10714339" y="98585"/>
            <a:ext cx="1310754" cy="1316850"/>
          </a:xfrm>
          <a:prstGeom prst="rect">
            <a:avLst/>
          </a:prstGeom>
        </p:spPr>
      </p:pic>
      <p:sp>
        <p:nvSpPr>
          <p:cNvPr id="8" name="TextBox 7"/>
          <p:cNvSpPr txBox="1"/>
          <p:nvPr/>
        </p:nvSpPr>
        <p:spPr>
          <a:xfrm>
            <a:off x="539415" y="856008"/>
            <a:ext cx="5292080" cy="2923877"/>
          </a:xfrm>
          <a:prstGeom prst="rect">
            <a:avLst/>
          </a:prstGeom>
          <a:noFill/>
        </p:spPr>
        <p:txBody>
          <a:bodyPr wrap="square" rtlCol="0">
            <a:spAutoFit/>
          </a:bodyPr>
          <a:lstStyle/>
          <a:p>
            <a:pPr algn="ctr"/>
            <a:r>
              <a:rPr lang="en-GB" sz="3600" b="1" dirty="0">
                <a:solidFill>
                  <a:schemeClr val="tx2"/>
                </a:solidFill>
                <a:latin typeface="Arial" panose="020B0604020202020204" pitchFamily="34" charset="0"/>
                <a:cs typeface="Arial" panose="020B0604020202020204" pitchFamily="34" charset="0"/>
              </a:rPr>
              <a:t>Overview of the Children and Young People Clinical Pathway</a:t>
            </a:r>
          </a:p>
          <a:p>
            <a:pPr algn="ctr"/>
            <a:endParaRPr lang="en-GB" sz="4000" b="1" dirty="0">
              <a:solidFill>
                <a:srgbClr val="004380"/>
              </a:solidFill>
              <a:latin typeface="Arial" pitchFamily="34" charset="0"/>
              <a:cs typeface="Arial" pitchFamily="34" charset="0"/>
            </a:endParaRPr>
          </a:p>
        </p:txBody>
      </p:sp>
    </p:spTree>
    <p:extLst>
      <p:ext uri="{BB962C8B-B14F-4D97-AF65-F5344CB8AC3E}">
        <p14:creationId xmlns:p14="http://schemas.microsoft.com/office/powerpoint/2010/main" val="814427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2423592" y="1412776"/>
            <a:ext cx="7560840" cy="460851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600"/>
              </a:spcBef>
              <a:buNone/>
            </a:pPr>
            <a:endParaRPr lang="en-GB" sz="2400" dirty="0">
              <a:solidFill>
                <a:schemeClr val="accent5">
                  <a:lumMod val="50000"/>
                </a:schemeClr>
              </a:solidFill>
            </a:endParaRPr>
          </a:p>
          <a:p>
            <a:pPr marL="0" indent="0" algn="ctr">
              <a:spcBef>
                <a:spcPts val="600"/>
              </a:spcBef>
              <a:buNone/>
            </a:pPr>
            <a:endParaRPr lang="en-GB" sz="2400" dirty="0">
              <a:solidFill>
                <a:schemeClr val="accent5">
                  <a:lumMod val="50000"/>
                </a:schemeClr>
              </a:solidFill>
            </a:endParaRPr>
          </a:p>
          <a:p>
            <a:pPr marL="457200" indent="-457200">
              <a:spcBef>
                <a:spcPts val="600"/>
              </a:spcBef>
              <a:buFont typeface="+mj-lt"/>
              <a:buAutoNum type="arabicPeriod"/>
            </a:pPr>
            <a:endParaRPr lang="en-GB" altLang="en-US" sz="2400" dirty="0">
              <a:solidFill>
                <a:schemeClr val="tx2"/>
              </a:solidFill>
            </a:endParaRPr>
          </a:p>
          <a:p>
            <a:pPr marL="457200" indent="-457200">
              <a:spcBef>
                <a:spcPts val="600"/>
              </a:spcBef>
              <a:buFont typeface="+mj-lt"/>
              <a:buAutoNum type="arabicPeriod"/>
            </a:pPr>
            <a:endParaRPr lang="en-GB" altLang="en-US" sz="2400" dirty="0">
              <a:solidFill>
                <a:schemeClr val="tx2"/>
              </a:solidFill>
            </a:endParaRPr>
          </a:p>
          <a:p>
            <a:pPr marL="457200" indent="-457200">
              <a:buNone/>
            </a:pPr>
            <a:endParaRPr lang="en-GB" altLang="en-US" sz="2400" dirty="0"/>
          </a:p>
        </p:txBody>
      </p:sp>
      <p:sp>
        <p:nvSpPr>
          <p:cNvPr id="7" name="Rectangle 6"/>
          <p:cNvSpPr/>
          <p:nvPr/>
        </p:nvSpPr>
        <p:spPr>
          <a:xfrm>
            <a:off x="998483" y="1135117"/>
            <a:ext cx="4342143" cy="2389560"/>
          </a:xfrm>
          <a:prstGeom prst="rect">
            <a:avLst/>
          </a:prstGeom>
        </p:spPr>
        <p:txBody>
          <a:bodyPr wrap="square">
            <a:spAutoFit/>
          </a:bodyPr>
          <a:lstStyle/>
          <a:p>
            <a:pPr algn="ctr">
              <a:spcBef>
                <a:spcPts val="600"/>
              </a:spcBef>
            </a:pPr>
            <a:r>
              <a:rPr lang="en-GB" sz="3600" b="1" dirty="0">
                <a:solidFill>
                  <a:schemeClr val="tx2"/>
                </a:solidFill>
                <a:latin typeface="Arial" panose="020B0604020202020204" pitchFamily="34" charset="0"/>
                <a:cs typeface="Arial" panose="020B0604020202020204" pitchFamily="34" charset="0"/>
              </a:rPr>
              <a:t>Introduction from Dr Gregor Smith</a:t>
            </a:r>
          </a:p>
          <a:p>
            <a:pPr algn="ctr">
              <a:spcBef>
                <a:spcPts val="600"/>
              </a:spcBef>
            </a:pPr>
            <a:r>
              <a:rPr lang="en-GB" sz="3600" b="1" dirty="0">
                <a:solidFill>
                  <a:schemeClr val="tx2"/>
                </a:solidFill>
                <a:latin typeface="Arial" panose="020B0604020202020204" pitchFamily="34" charset="0"/>
                <a:cs typeface="Arial" panose="020B0604020202020204" pitchFamily="34" charset="0"/>
              </a:rPr>
              <a:t>Chief Medical Officer </a:t>
            </a:r>
          </a:p>
        </p:txBody>
      </p:sp>
      <p:sp>
        <p:nvSpPr>
          <p:cNvPr id="8" name="Rectangle 7"/>
          <p:cNvSpPr/>
          <p:nvPr/>
        </p:nvSpPr>
        <p:spPr>
          <a:xfrm>
            <a:off x="6680200" y="3921036"/>
            <a:ext cx="2425700" cy="1200329"/>
          </a:xfrm>
          <a:prstGeom prst="rect">
            <a:avLst/>
          </a:prstGeom>
        </p:spPr>
        <p:txBody>
          <a:bodyPr wrap="square">
            <a:spAutoFit/>
          </a:bodyPr>
          <a:lstStyle/>
          <a:p>
            <a:pPr algn="ctr"/>
            <a:r>
              <a:rPr lang="en-GB" b="1" dirty="0" err="1">
                <a:solidFill>
                  <a:schemeClr val="bg1"/>
                </a:solidFill>
                <a:latin typeface="Arial" pitchFamily="34" charset="0"/>
                <a:cs typeface="Arial" pitchFamily="34" charset="0"/>
              </a:rPr>
              <a:t>CYP</a:t>
            </a:r>
            <a:r>
              <a:rPr lang="en-GB" b="1" dirty="0">
                <a:solidFill>
                  <a:schemeClr val="bg1"/>
                </a:solidFill>
                <a:latin typeface="Arial" pitchFamily="34" charset="0"/>
                <a:cs typeface="Arial" pitchFamily="34" charset="0"/>
              </a:rPr>
              <a:t> Services</a:t>
            </a:r>
          </a:p>
          <a:p>
            <a:pPr algn="ctr"/>
            <a:r>
              <a:rPr lang="en-GB" b="1" dirty="0">
                <a:solidFill>
                  <a:schemeClr val="bg1"/>
                </a:solidFill>
                <a:latin typeface="Arial" pitchFamily="34" charset="0"/>
                <a:cs typeface="Arial" pitchFamily="34" charset="0"/>
              </a:rPr>
              <a:t>Online Roadshow</a:t>
            </a:r>
          </a:p>
          <a:p>
            <a:pPr algn="ctr"/>
            <a:endParaRPr lang="en-GB" b="1" dirty="0">
              <a:solidFill>
                <a:schemeClr val="bg1"/>
              </a:solidFill>
              <a:latin typeface="Arial" pitchFamily="34" charset="0"/>
              <a:cs typeface="Arial" pitchFamily="34" charset="0"/>
            </a:endParaRPr>
          </a:p>
          <a:p>
            <a:pPr algn="ctr"/>
            <a:r>
              <a:rPr lang="en-GB" b="1" dirty="0">
                <a:solidFill>
                  <a:schemeClr val="bg1"/>
                </a:solidFill>
                <a:latin typeface="Arial" pitchFamily="34" charset="0"/>
                <a:cs typeface="Arial" pitchFamily="34" charset="0"/>
              </a:rPr>
              <a:t>November 2020</a:t>
            </a:r>
          </a:p>
        </p:txBody>
      </p:sp>
      <p:pic>
        <p:nvPicPr>
          <p:cNvPr id="5" name="Picture 4"/>
          <p:cNvPicPr>
            <a:picLocks noChangeAspect="1"/>
          </p:cNvPicPr>
          <p:nvPr/>
        </p:nvPicPr>
        <p:blipFill>
          <a:blip r:embed="rId3"/>
          <a:stretch>
            <a:fillRect/>
          </a:stretch>
        </p:blipFill>
        <p:spPr>
          <a:xfrm>
            <a:off x="181699" y="5985194"/>
            <a:ext cx="2085013" cy="749873"/>
          </a:xfrm>
          <a:prstGeom prst="rect">
            <a:avLst/>
          </a:prstGeom>
        </p:spPr>
      </p:pic>
      <p:pic>
        <p:nvPicPr>
          <p:cNvPr id="6" name="Picture 5"/>
          <p:cNvPicPr>
            <a:picLocks noChangeAspect="1"/>
          </p:cNvPicPr>
          <p:nvPr/>
        </p:nvPicPr>
        <p:blipFill>
          <a:blip r:embed="rId4"/>
          <a:stretch>
            <a:fillRect/>
          </a:stretch>
        </p:blipFill>
        <p:spPr>
          <a:xfrm>
            <a:off x="10714339" y="98585"/>
            <a:ext cx="1310754" cy="1316850"/>
          </a:xfrm>
          <a:prstGeom prst="rect">
            <a:avLst/>
          </a:prstGeom>
        </p:spPr>
      </p:pic>
    </p:spTree>
    <p:extLst>
      <p:ext uri="{BB962C8B-B14F-4D97-AF65-F5344CB8AC3E}">
        <p14:creationId xmlns:p14="http://schemas.microsoft.com/office/powerpoint/2010/main" val="2214665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br>
              <a:rPr lang="en-GB" sz="4400" dirty="0"/>
            </a:br>
            <a:br>
              <a:rPr lang="en-GB" sz="4400" dirty="0"/>
            </a:br>
            <a:r>
              <a:rPr lang="en-GB" sz="4400" b="1" dirty="0"/>
              <a:t>Clinical pathway for healthcare professionals to support children and young people who may have experienced child sexual abuse</a:t>
            </a:r>
            <a:br>
              <a:rPr lang="en-GB" sz="4400" b="1" dirty="0"/>
            </a:br>
            <a:endParaRPr lang="en-GB" sz="4400" b="1" dirty="0"/>
          </a:p>
        </p:txBody>
      </p:sp>
    </p:spTree>
    <p:extLst>
      <p:ext uri="{BB962C8B-B14F-4D97-AF65-F5344CB8AC3E}">
        <p14:creationId xmlns:p14="http://schemas.microsoft.com/office/powerpoint/2010/main" val="3435599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How the pathway was developed</a:t>
            </a:r>
          </a:p>
        </p:txBody>
      </p:sp>
      <p:sp>
        <p:nvSpPr>
          <p:cNvPr id="3" name="Content Placeholder 2"/>
          <p:cNvSpPr>
            <a:spLocks noGrp="1"/>
          </p:cNvSpPr>
          <p:nvPr>
            <p:ph idx="1"/>
          </p:nvPr>
        </p:nvSpPr>
        <p:spPr/>
        <p:txBody>
          <a:bodyPr>
            <a:noAutofit/>
          </a:bodyPr>
          <a:lstStyle/>
          <a:p>
            <a:r>
              <a:rPr lang="en-GB" sz="2000" dirty="0"/>
              <a:t>Under the remit of the CMO Taskforce, a Clinical Pathways Subgroup was established to develop national clinical pathways  for both adults and for children &amp; young people (CYP).    </a:t>
            </a:r>
          </a:p>
          <a:p>
            <a:r>
              <a:rPr lang="en-GB" sz="2000" dirty="0"/>
              <a:t>The CYP Pathway was developed by a wide range of multi-agency professionals </a:t>
            </a:r>
          </a:p>
          <a:p>
            <a:pPr lvl="2"/>
            <a:r>
              <a:rPr lang="en-GB" sz="2000" dirty="0"/>
              <a:t>Child Protection Managed Clinical Network (MCN) managers </a:t>
            </a:r>
          </a:p>
          <a:p>
            <a:pPr lvl="2"/>
            <a:r>
              <a:rPr lang="en-GB" sz="2000" dirty="0"/>
              <a:t>Paediatricians</a:t>
            </a:r>
          </a:p>
          <a:p>
            <a:pPr lvl="2"/>
            <a:r>
              <a:rPr lang="en-GB" sz="2000" dirty="0"/>
              <a:t>Police Scotland </a:t>
            </a:r>
          </a:p>
          <a:p>
            <a:pPr lvl="2"/>
            <a:r>
              <a:rPr lang="en-GB" sz="2000" dirty="0"/>
              <a:t>Third sector organisations</a:t>
            </a:r>
          </a:p>
          <a:p>
            <a:pPr lvl="2"/>
            <a:r>
              <a:rPr lang="en-GB" sz="2000" dirty="0"/>
              <a:t>Members of the Scottish Government child protection team</a:t>
            </a:r>
          </a:p>
        </p:txBody>
      </p:sp>
    </p:spTree>
    <p:extLst>
      <p:ext uri="{BB962C8B-B14F-4D97-AF65-F5344CB8AC3E}">
        <p14:creationId xmlns:p14="http://schemas.microsoft.com/office/powerpoint/2010/main" val="2481142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a:t>Purpose of the Guidance</a:t>
            </a:r>
          </a:p>
        </p:txBody>
      </p:sp>
      <p:sp>
        <p:nvSpPr>
          <p:cNvPr id="4" name="Content Placeholder 3"/>
          <p:cNvSpPr>
            <a:spLocks noGrp="1"/>
          </p:cNvSpPr>
          <p:nvPr>
            <p:ph idx="1"/>
          </p:nvPr>
        </p:nvSpPr>
        <p:spPr>
          <a:xfrm>
            <a:off x="2506134" y="1916832"/>
            <a:ext cx="7704667" cy="4082984"/>
          </a:xfrm>
        </p:spPr>
        <p:txBody>
          <a:bodyPr>
            <a:normAutofit/>
          </a:bodyPr>
          <a:lstStyle/>
          <a:p>
            <a:r>
              <a:rPr lang="en-GB" sz="2800" dirty="0"/>
              <a:t>Guidance for health professionals but can be used as a reference for other agencies &amp; 3</a:t>
            </a:r>
            <a:r>
              <a:rPr lang="en-GB" sz="2800" baseline="30000" dirty="0"/>
              <a:t>rd</a:t>
            </a:r>
            <a:r>
              <a:rPr lang="en-GB" sz="2800" dirty="0"/>
              <a:t> sector</a:t>
            </a:r>
          </a:p>
          <a:p>
            <a:r>
              <a:rPr lang="en-GB" sz="2800" dirty="0"/>
              <a:t>Aims to ensure a consistent approach across Scotland to the provision of healthcare and forensic medical examination services for children and young people who may have experienced sexual abuse</a:t>
            </a:r>
          </a:p>
        </p:txBody>
      </p:sp>
    </p:spTree>
    <p:extLst>
      <p:ext uri="{BB962C8B-B14F-4D97-AF65-F5344CB8AC3E}">
        <p14:creationId xmlns:p14="http://schemas.microsoft.com/office/powerpoint/2010/main" val="3054882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a:t>Aims of the Pathway</a:t>
            </a:r>
          </a:p>
        </p:txBody>
      </p:sp>
      <p:sp>
        <p:nvSpPr>
          <p:cNvPr id="4" name="Content Placeholder 3"/>
          <p:cNvSpPr>
            <a:spLocks noGrp="1"/>
          </p:cNvSpPr>
          <p:nvPr>
            <p:ph idx="1"/>
          </p:nvPr>
        </p:nvSpPr>
        <p:spPr/>
        <p:txBody>
          <a:bodyPr/>
          <a:lstStyle/>
          <a:p>
            <a:pPr marL="0" indent="0">
              <a:buNone/>
            </a:pPr>
            <a:r>
              <a:rPr lang="en-GB" sz="3600" dirty="0"/>
              <a:t>To outline the healthcare response when a child or young person has made a disclosure or when there is concern that sexual abuse has occurred</a:t>
            </a:r>
          </a:p>
          <a:p>
            <a:endParaRPr lang="en-GB" dirty="0"/>
          </a:p>
        </p:txBody>
      </p:sp>
    </p:spTree>
    <p:extLst>
      <p:ext uri="{BB962C8B-B14F-4D97-AF65-F5344CB8AC3E}">
        <p14:creationId xmlns:p14="http://schemas.microsoft.com/office/powerpoint/2010/main" val="2381066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Aims of the Pathway</a:t>
            </a:r>
          </a:p>
        </p:txBody>
      </p:sp>
      <p:sp>
        <p:nvSpPr>
          <p:cNvPr id="3" name="Content Placeholder 2"/>
          <p:cNvSpPr>
            <a:spLocks noGrp="1"/>
          </p:cNvSpPr>
          <p:nvPr>
            <p:ph idx="1"/>
          </p:nvPr>
        </p:nvSpPr>
        <p:spPr>
          <a:xfrm>
            <a:off x="2506134" y="1988840"/>
            <a:ext cx="7704667" cy="4010976"/>
          </a:xfrm>
        </p:spPr>
        <p:txBody>
          <a:bodyPr>
            <a:noAutofit/>
          </a:bodyPr>
          <a:lstStyle/>
          <a:p>
            <a:pPr marL="0" indent="0">
              <a:buNone/>
            </a:pPr>
            <a:r>
              <a:rPr lang="en-GB" b="1" dirty="0"/>
              <a:t>Section 4</a:t>
            </a:r>
          </a:p>
          <a:p>
            <a:r>
              <a:rPr lang="en-GB" sz="2000" dirty="0"/>
              <a:t>Healthcare services should</a:t>
            </a:r>
          </a:p>
          <a:p>
            <a:pPr lvl="2"/>
            <a:r>
              <a:rPr lang="en-GB" sz="2000" dirty="0"/>
              <a:t>Work in partnership with other agencies</a:t>
            </a:r>
          </a:p>
          <a:p>
            <a:pPr lvl="2"/>
            <a:r>
              <a:rPr lang="en-GB" sz="2000" dirty="0"/>
              <a:t>Keep the best interests of the child at the centre</a:t>
            </a:r>
          </a:p>
          <a:p>
            <a:pPr lvl="2"/>
            <a:r>
              <a:rPr lang="en-GB" sz="2000" dirty="0"/>
              <a:t>Provide appropriate and timely access to trauma informed holistic healthcare, emotional, mental and social support</a:t>
            </a:r>
          </a:p>
          <a:p>
            <a:pPr lvl="2"/>
            <a:r>
              <a:rPr lang="en-GB" sz="2000" dirty="0"/>
              <a:t>Focus on reduction of further harm and promotion of recovery</a:t>
            </a:r>
          </a:p>
          <a:p>
            <a:pPr lvl="2"/>
            <a:r>
              <a:rPr lang="en-GB" sz="2000" dirty="0"/>
              <a:t>Ensure that the examination meets the required forensic standards  to support any future criminal justice process</a:t>
            </a:r>
          </a:p>
          <a:p>
            <a:pPr lvl="1"/>
            <a:endParaRPr lang="en-GB" dirty="0"/>
          </a:p>
        </p:txBody>
      </p:sp>
    </p:spTree>
    <p:extLst>
      <p:ext uri="{BB962C8B-B14F-4D97-AF65-F5344CB8AC3E}">
        <p14:creationId xmlns:p14="http://schemas.microsoft.com/office/powerpoint/2010/main" val="9311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63552" y="0"/>
            <a:ext cx="8229600" cy="854968"/>
          </a:xfrm>
        </p:spPr>
        <p:txBody>
          <a:bodyPr>
            <a:normAutofit/>
          </a:bodyPr>
          <a:lstStyle/>
          <a:p>
            <a:r>
              <a:rPr lang="en-GB" sz="3600" b="1" dirty="0"/>
              <a:t>Pathway Overview</a:t>
            </a:r>
          </a:p>
        </p:txBody>
      </p:sp>
      <p:sp>
        <p:nvSpPr>
          <p:cNvPr id="2" name="Flowchart: Process 1"/>
          <p:cNvSpPr/>
          <p:nvPr/>
        </p:nvSpPr>
        <p:spPr>
          <a:xfrm>
            <a:off x="2279576" y="764704"/>
            <a:ext cx="7920880" cy="57606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Disclosure by child / young person, suspicion of abuse by a professional or other adult, or indication from clinical presentation (section 5.1)</a:t>
            </a:r>
          </a:p>
        </p:txBody>
      </p:sp>
      <p:sp>
        <p:nvSpPr>
          <p:cNvPr id="3" name="Down Arrow 2"/>
          <p:cNvSpPr/>
          <p:nvPr/>
        </p:nvSpPr>
        <p:spPr>
          <a:xfrm>
            <a:off x="6132004" y="1340768"/>
            <a:ext cx="216024" cy="2720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lowchart: Process 3"/>
          <p:cNvSpPr/>
          <p:nvPr/>
        </p:nvSpPr>
        <p:spPr>
          <a:xfrm>
            <a:off x="2279576" y="1636456"/>
            <a:ext cx="7920880" cy="35238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Interagency Referral Discussion (section 5.2) and Child Protection Procedures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6853" y="2060848"/>
            <a:ext cx="4665637" cy="3881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lowchart: Process 5"/>
          <p:cNvSpPr/>
          <p:nvPr/>
        </p:nvSpPr>
        <p:spPr>
          <a:xfrm>
            <a:off x="2395234" y="6237312"/>
            <a:ext cx="7848872" cy="4320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Interagency Child Protection Procedures and safety plan where multi-agency support is put in place (section 5.4)</a:t>
            </a:r>
          </a:p>
        </p:txBody>
      </p:sp>
      <p:sp>
        <p:nvSpPr>
          <p:cNvPr id="7" name="Down Arrow 6"/>
          <p:cNvSpPr/>
          <p:nvPr/>
        </p:nvSpPr>
        <p:spPr>
          <a:xfrm>
            <a:off x="6250898" y="5941986"/>
            <a:ext cx="180020" cy="2953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6670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a:t>Pathway - Section 5</a:t>
            </a:r>
          </a:p>
        </p:txBody>
      </p:sp>
      <p:sp>
        <p:nvSpPr>
          <p:cNvPr id="4" name="Content Placeholder 3"/>
          <p:cNvSpPr>
            <a:spLocks noGrp="1"/>
          </p:cNvSpPr>
          <p:nvPr>
            <p:ph idx="1"/>
          </p:nvPr>
        </p:nvSpPr>
        <p:spPr/>
        <p:txBody>
          <a:bodyPr>
            <a:noAutofit/>
          </a:bodyPr>
          <a:lstStyle/>
          <a:p>
            <a:pPr marL="0" indent="0">
              <a:buNone/>
            </a:pPr>
            <a:r>
              <a:rPr lang="en-GB" sz="2000" b="1" dirty="0"/>
              <a:t>5:1 Disclosure/cause for concern</a:t>
            </a:r>
          </a:p>
          <a:p>
            <a:pPr lvl="2"/>
            <a:r>
              <a:rPr lang="en-GB" sz="2000" dirty="0"/>
              <a:t>Indicators that may cause concern</a:t>
            </a:r>
          </a:p>
          <a:p>
            <a:pPr marL="0" indent="0">
              <a:buNone/>
            </a:pPr>
            <a:r>
              <a:rPr lang="en-GB" sz="2000" b="1" dirty="0"/>
              <a:t>5:2 IRD</a:t>
            </a:r>
          </a:p>
          <a:p>
            <a:pPr lvl="2"/>
            <a:r>
              <a:rPr lang="en-GB" sz="2000" dirty="0"/>
              <a:t>Information sharing</a:t>
            </a:r>
          </a:p>
          <a:p>
            <a:pPr lvl="2"/>
            <a:r>
              <a:rPr lang="en-GB" sz="2000" dirty="0"/>
              <a:t>Decisions re CP process; JII; Medical examination</a:t>
            </a:r>
          </a:p>
          <a:p>
            <a:pPr marL="0" indent="0">
              <a:buNone/>
            </a:pPr>
            <a:r>
              <a:rPr lang="en-GB" sz="2000" b="1" dirty="0"/>
              <a:t>5:3 Police &amp; SW Joint Investigative Interview</a:t>
            </a:r>
          </a:p>
          <a:p>
            <a:pPr lvl="2"/>
            <a:r>
              <a:rPr lang="en-GB" sz="2000" dirty="0"/>
              <a:t>Purpose of JI</a:t>
            </a:r>
          </a:p>
          <a:p>
            <a:pPr marL="0" indent="0">
              <a:buNone/>
            </a:pPr>
            <a:r>
              <a:rPr lang="en-GB" sz="2000" b="1" dirty="0"/>
              <a:t>5:4 Interagency CP procedures and Safety Planning</a:t>
            </a:r>
          </a:p>
          <a:p>
            <a:pPr lvl="2"/>
            <a:r>
              <a:rPr lang="en-GB" sz="2000" dirty="0"/>
              <a:t>Interagency guidance available in all local authorities</a:t>
            </a:r>
          </a:p>
          <a:p>
            <a:pPr lvl="2"/>
            <a:r>
              <a:rPr lang="en-GB" sz="2000" dirty="0"/>
              <a:t>Interagency collaboration re safety plan</a:t>
            </a:r>
          </a:p>
        </p:txBody>
      </p:sp>
    </p:spTree>
    <p:extLst>
      <p:ext uri="{BB962C8B-B14F-4D97-AF65-F5344CB8AC3E}">
        <p14:creationId xmlns:p14="http://schemas.microsoft.com/office/powerpoint/2010/main" val="604380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Pathway - Section 6</a:t>
            </a:r>
          </a:p>
        </p:txBody>
      </p:sp>
      <p:sp>
        <p:nvSpPr>
          <p:cNvPr id="3" name="Content Placeholder 2"/>
          <p:cNvSpPr>
            <a:spLocks noGrp="1"/>
          </p:cNvSpPr>
          <p:nvPr>
            <p:ph idx="1"/>
          </p:nvPr>
        </p:nvSpPr>
        <p:spPr>
          <a:xfrm>
            <a:off x="2506134" y="1772816"/>
            <a:ext cx="7704667" cy="4227000"/>
          </a:xfrm>
        </p:spPr>
        <p:txBody>
          <a:bodyPr>
            <a:normAutofit/>
          </a:bodyPr>
          <a:lstStyle/>
          <a:p>
            <a:pPr marL="0" indent="0">
              <a:buNone/>
            </a:pPr>
            <a:r>
              <a:rPr lang="en-GB" sz="2800" b="1" dirty="0"/>
              <a:t>6:1</a:t>
            </a:r>
          </a:p>
          <a:p>
            <a:pPr lvl="2"/>
            <a:r>
              <a:rPr lang="en-GB" sz="2800" dirty="0"/>
              <a:t>Outlines purpose of examination</a:t>
            </a:r>
          </a:p>
          <a:p>
            <a:pPr marL="0" indent="0">
              <a:buNone/>
            </a:pPr>
            <a:r>
              <a:rPr lang="en-GB" sz="2800" b="1" dirty="0"/>
              <a:t>6:2</a:t>
            </a:r>
          </a:p>
          <a:p>
            <a:pPr lvl="2"/>
            <a:r>
              <a:rPr lang="en-GB" sz="2800" dirty="0"/>
              <a:t>Preparation – information which should be available prior to examination</a:t>
            </a:r>
          </a:p>
          <a:p>
            <a:pPr marL="0" indent="0">
              <a:buNone/>
            </a:pPr>
            <a:r>
              <a:rPr lang="en-GB" sz="2800" b="1" dirty="0"/>
              <a:t>6:3</a:t>
            </a:r>
          </a:p>
          <a:p>
            <a:pPr lvl="2"/>
            <a:r>
              <a:rPr lang="en-GB" sz="2800" dirty="0"/>
              <a:t>Consent</a:t>
            </a:r>
          </a:p>
          <a:p>
            <a:pPr>
              <a:buNone/>
            </a:pPr>
            <a:endParaRPr lang="en-GB" dirty="0"/>
          </a:p>
        </p:txBody>
      </p:sp>
    </p:spTree>
    <p:extLst>
      <p:ext uri="{BB962C8B-B14F-4D97-AF65-F5344CB8AC3E}">
        <p14:creationId xmlns:p14="http://schemas.microsoft.com/office/powerpoint/2010/main" val="4255308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Pathway -Section 6</a:t>
            </a:r>
          </a:p>
        </p:txBody>
      </p:sp>
      <p:sp>
        <p:nvSpPr>
          <p:cNvPr id="3" name="Content Placeholder 2"/>
          <p:cNvSpPr>
            <a:spLocks noGrp="1"/>
          </p:cNvSpPr>
          <p:nvPr>
            <p:ph idx="1"/>
          </p:nvPr>
        </p:nvSpPr>
        <p:spPr>
          <a:xfrm>
            <a:off x="2639617" y="1988840"/>
            <a:ext cx="7704667" cy="4010976"/>
          </a:xfrm>
        </p:spPr>
        <p:txBody>
          <a:bodyPr>
            <a:noAutofit/>
          </a:bodyPr>
          <a:lstStyle/>
          <a:p>
            <a:pPr marL="0" indent="0">
              <a:buNone/>
            </a:pPr>
            <a:r>
              <a:rPr lang="en-GB" b="1" dirty="0"/>
              <a:t>6:4</a:t>
            </a:r>
          </a:p>
          <a:p>
            <a:pPr lvl="2"/>
            <a:r>
              <a:rPr lang="en-GB" sz="2000" dirty="0"/>
              <a:t>Timing of the examination</a:t>
            </a:r>
          </a:p>
          <a:p>
            <a:pPr lvl="2"/>
            <a:r>
              <a:rPr lang="en-GB" sz="2000" dirty="0"/>
              <a:t>Agreed between paediatrician and forensic practitioner </a:t>
            </a:r>
          </a:p>
          <a:p>
            <a:pPr lvl="2"/>
            <a:r>
              <a:rPr lang="en-GB" sz="2000" dirty="0"/>
              <a:t>Input from other agencies/child/family</a:t>
            </a:r>
          </a:p>
          <a:p>
            <a:pPr marL="0" indent="0">
              <a:buNone/>
            </a:pPr>
            <a:r>
              <a:rPr lang="en-GB" b="1" dirty="0"/>
              <a:t>6:5</a:t>
            </a:r>
          </a:p>
          <a:p>
            <a:pPr lvl="2"/>
            <a:r>
              <a:rPr lang="en-GB" sz="2000" dirty="0"/>
              <a:t>Photographic/Video evidence</a:t>
            </a:r>
          </a:p>
          <a:p>
            <a:pPr lvl="2"/>
            <a:r>
              <a:rPr lang="en-GB" sz="2000" dirty="0"/>
              <a:t>Data control</a:t>
            </a:r>
          </a:p>
          <a:p>
            <a:pPr marL="0" indent="0">
              <a:buNone/>
            </a:pPr>
            <a:r>
              <a:rPr lang="en-GB" b="1" dirty="0"/>
              <a:t>6:6</a:t>
            </a:r>
          </a:p>
          <a:p>
            <a:pPr lvl="2"/>
            <a:r>
              <a:rPr lang="en-GB" sz="2000" dirty="0"/>
              <a:t>Documentation</a:t>
            </a:r>
          </a:p>
          <a:p>
            <a:pPr lvl="2"/>
            <a:r>
              <a:rPr lang="en-GB" sz="2000" dirty="0"/>
              <a:t>Use of new CYP </a:t>
            </a:r>
            <a:r>
              <a:rPr lang="en-GB" sz="2000" dirty="0" err="1"/>
              <a:t>proforma</a:t>
            </a:r>
            <a:endParaRPr lang="en-GB" sz="2000" dirty="0"/>
          </a:p>
        </p:txBody>
      </p:sp>
    </p:spTree>
    <p:extLst>
      <p:ext uri="{BB962C8B-B14F-4D97-AF65-F5344CB8AC3E}">
        <p14:creationId xmlns:p14="http://schemas.microsoft.com/office/powerpoint/2010/main" val="14734080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6911" y="1588655"/>
            <a:ext cx="5693046" cy="1754326"/>
          </a:xfrm>
          <a:prstGeom prst="rect">
            <a:avLst/>
          </a:prstGeom>
          <a:noFill/>
        </p:spPr>
        <p:txBody>
          <a:bodyPr wrap="square" rtlCol="0">
            <a:spAutoFit/>
          </a:bodyPr>
          <a:lstStyle/>
          <a:p>
            <a:pPr algn="ctr"/>
            <a:r>
              <a:rPr lang="en-GB" sz="3600" b="1" dirty="0" err="1">
                <a:solidFill>
                  <a:srgbClr val="004380"/>
                </a:solidFill>
                <a:latin typeface="Arial" pitchFamily="34" charset="0"/>
                <a:cs typeface="Arial" pitchFamily="34" charset="0"/>
              </a:rPr>
              <a:t>CYP</a:t>
            </a:r>
            <a:r>
              <a:rPr lang="en-GB" sz="3600" b="1" dirty="0">
                <a:solidFill>
                  <a:srgbClr val="004380"/>
                </a:solidFill>
                <a:latin typeface="Arial" pitchFamily="34" charset="0"/>
                <a:cs typeface="Arial" pitchFamily="34" charset="0"/>
              </a:rPr>
              <a:t> Pro-Forma </a:t>
            </a:r>
          </a:p>
          <a:p>
            <a:pPr algn="ctr"/>
            <a:r>
              <a:rPr lang="en-GB" sz="3600" b="1" dirty="0">
                <a:solidFill>
                  <a:srgbClr val="004380"/>
                </a:solidFill>
                <a:latin typeface="Arial" pitchFamily="34" charset="0"/>
                <a:cs typeface="Arial" pitchFamily="34" charset="0"/>
              </a:rPr>
              <a:t>(including guidance)</a:t>
            </a:r>
          </a:p>
          <a:p>
            <a:pPr algn="ctr"/>
            <a:r>
              <a:rPr lang="en-GB" sz="3600" b="1" dirty="0">
                <a:solidFill>
                  <a:srgbClr val="004380"/>
                </a:solidFill>
                <a:latin typeface="Arial" pitchFamily="34" charset="0"/>
                <a:cs typeface="Arial" pitchFamily="34" charset="0"/>
              </a:rPr>
              <a:t>and Q&amp;A </a:t>
            </a:r>
          </a:p>
        </p:txBody>
      </p:sp>
      <p:pic>
        <p:nvPicPr>
          <p:cNvPr id="6" name="Picture 5"/>
          <p:cNvPicPr>
            <a:picLocks noChangeAspect="1"/>
          </p:cNvPicPr>
          <p:nvPr/>
        </p:nvPicPr>
        <p:blipFill>
          <a:blip r:embed="rId3"/>
          <a:stretch>
            <a:fillRect/>
          </a:stretch>
        </p:blipFill>
        <p:spPr>
          <a:xfrm>
            <a:off x="136337" y="5947149"/>
            <a:ext cx="2085013" cy="749873"/>
          </a:xfrm>
          <a:prstGeom prst="rect">
            <a:avLst/>
          </a:prstGeom>
        </p:spPr>
      </p:pic>
      <p:pic>
        <p:nvPicPr>
          <p:cNvPr id="7" name="Picture 6"/>
          <p:cNvPicPr>
            <a:picLocks noChangeAspect="1"/>
          </p:cNvPicPr>
          <p:nvPr/>
        </p:nvPicPr>
        <p:blipFill>
          <a:blip r:embed="rId4"/>
          <a:stretch>
            <a:fillRect/>
          </a:stretch>
        </p:blipFill>
        <p:spPr>
          <a:xfrm>
            <a:off x="10687511" y="0"/>
            <a:ext cx="1310754" cy="1316850"/>
          </a:xfrm>
          <a:prstGeom prst="rect">
            <a:avLst/>
          </a:prstGeom>
        </p:spPr>
      </p:pic>
      <p:sp>
        <p:nvSpPr>
          <p:cNvPr id="2" name="Rectangle 1"/>
          <p:cNvSpPr/>
          <p:nvPr/>
        </p:nvSpPr>
        <p:spPr>
          <a:xfrm>
            <a:off x="6842589" y="4058291"/>
            <a:ext cx="2301411" cy="1077218"/>
          </a:xfrm>
          <a:prstGeom prst="rect">
            <a:avLst/>
          </a:prstGeom>
        </p:spPr>
        <p:txBody>
          <a:bodyPr wrap="square">
            <a:spAutoFit/>
          </a:bodyPr>
          <a:lstStyle/>
          <a:p>
            <a:pPr algn="ctr"/>
            <a:r>
              <a:rPr lang="en-GB" sz="1600" b="1" dirty="0">
                <a:solidFill>
                  <a:schemeClr val="bg1"/>
                </a:solidFill>
                <a:latin typeface="Arial" pitchFamily="34" charset="0"/>
                <a:cs typeface="Arial" pitchFamily="34" charset="0"/>
              </a:rPr>
              <a:t>Marianne Cochrane; Stephanie Govenden; Sarah Hill; Charlotte Kirk</a:t>
            </a:r>
          </a:p>
        </p:txBody>
      </p:sp>
    </p:spTree>
    <p:extLst>
      <p:ext uri="{BB962C8B-B14F-4D97-AF65-F5344CB8AC3E}">
        <p14:creationId xmlns:p14="http://schemas.microsoft.com/office/powerpoint/2010/main" val="3724754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39310" y="1355834"/>
            <a:ext cx="9103710" cy="1446550"/>
          </a:xfrm>
          <a:prstGeom prst="rect">
            <a:avLst/>
          </a:prstGeom>
        </p:spPr>
        <p:txBody>
          <a:bodyPr wrap="square">
            <a:spAutoFit/>
          </a:bodyPr>
          <a:lstStyle/>
          <a:p>
            <a:pPr algn="ctr"/>
            <a:r>
              <a:rPr lang="en-GB" sz="4400" b="1" dirty="0">
                <a:solidFill>
                  <a:schemeClr val="tx2"/>
                </a:solidFill>
                <a:latin typeface="Arial" panose="020B0604020202020204" pitchFamily="34" charset="0"/>
                <a:cs typeface="Arial" panose="020B0604020202020204" pitchFamily="34" charset="0"/>
              </a:rPr>
              <a:t>Welcome &amp;</a:t>
            </a:r>
          </a:p>
          <a:p>
            <a:pPr algn="ctr"/>
            <a:r>
              <a:rPr lang="en-GB" sz="4400" b="1" dirty="0">
                <a:solidFill>
                  <a:schemeClr val="tx2"/>
                </a:solidFill>
                <a:latin typeface="Arial" panose="020B0604020202020204" pitchFamily="34" charset="0"/>
                <a:cs typeface="Arial" panose="020B0604020202020204" pitchFamily="34" charset="0"/>
              </a:rPr>
              <a:t> Introductions</a:t>
            </a:r>
          </a:p>
        </p:txBody>
      </p:sp>
      <p:sp>
        <p:nvSpPr>
          <p:cNvPr id="6" name="Rectangle 5"/>
          <p:cNvSpPr/>
          <p:nvPr/>
        </p:nvSpPr>
        <p:spPr>
          <a:xfrm>
            <a:off x="6821214" y="4162098"/>
            <a:ext cx="2392636" cy="736214"/>
          </a:xfrm>
          <a:prstGeom prst="rect">
            <a:avLst/>
          </a:prstGeom>
        </p:spPr>
        <p:txBody>
          <a:bodyPr wrap="square">
            <a:spAutoFit/>
          </a:bodyPr>
          <a:lstStyle/>
          <a:p>
            <a:pPr algn="ctr">
              <a:spcBef>
                <a:spcPts val="600"/>
              </a:spcBef>
            </a:pPr>
            <a:r>
              <a:rPr lang="en-GB" b="1" dirty="0">
                <a:solidFill>
                  <a:schemeClr val="bg1"/>
                </a:solidFill>
                <a:latin typeface="Arial" panose="020B0604020202020204" pitchFamily="34" charset="0"/>
                <a:cs typeface="Arial" panose="020B0604020202020204" pitchFamily="34" charset="0"/>
              </a:rPr>
              <a:t>Dr Eddie Doyle</a:t>
            </a:r>
          </a:p>
          <a:p>
            <a:pPr algn="ctr">
              <a:spcBef>
                <a:spcPts val="600"/>
              </a:spcBef>
            </a:pPr>
            <a:r>
              <a:rPr lang="en-GB" b="1" dirty="0">
                <a:solidFill>
                  <a:schemeClr val="bg1"/>
                </a:solidFill>
                <a:latin typeface="Arial" panose="020B0604020202020204" pitchFamily="34" charset="0"/>
                <a:cs typeface="Arial" panose="020B0604020202020204" pitchFamily="34" charset="0"/>
              </a:rPr>
              <a:t>&amp; Lucy Dexter </a:t>
            </a:r>
          </a:p>
        </p:txBody>
      </p:sp>
      <p:pic>
        <p:nvPicPr>
          <p:cNvPr id="5" name="Picture 4"/>
          <p:cNvPicPr>
            <a:picLocks noChangeAspect="1"/>
          </p:cNvPicPr>
          <p:nvPr/>
        </p:nvPicPr>
        <p:blipFill>
          <a:blip r:embed="rId3"/>
          <a:stretch>
            <a:fillRect/>
          </a:stretch>
        </p:blipFill>
        <p:spPr>
          <a:xfrm>
            <a:off x="181699" y="5985194"/>
            <a:ext cx="2085013" cy="749873"/>
          </a:xfrm>
          <a:prstGeom prst="rect">
            <a:avLst/>
          </a:prstGeom>
        </p:spPr>
      </p:pic>
      <p:pic>
        <p:nvPicPr>
          <p:cNvPr id="7" name="Picture 6"/>
          <p:cNvPicPr>
            <a:picLocks noChangeAspect="1"/>
          </p:cNvPicPr>
          <p:nvPr/>
        </p:nvPicPr>
        <p:blipFill>
          <a:blip r:embed="rId4"/>
          <a:stretch>
            <a:fillRect/>
          </a:stretch>
        </p:blipFill>
        <p:spPr>
          <a:xfrm>
            <a:off x="10714339" y="98585"/>
            <a:ext cx="1310754" cy="1316850"/>
          </a:xfrm>
          <a:prstGeom prst="rect">
            <a:avLst/>
          </a:prstGeom>
        </p:spPr>
      </p:pic>
    </p:spTree>
    <p:extLst>
      <p:ext uri="{BB962C8B-B14F-4D97-AF65-F5344CB8AC3E}">
        <p14:creationId xmlns:p14="http://schemas.microsoft.com/office/powerpoint/2010/main" val="36995204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412777"/>
            <a:ext cx="9144000" cy="1470025"/>
          </a:xfrm>
        </p:spPr>
        <p:style>
          <a:lnRef idx="1">
            <a:schemeClr val="accent1"/>
          </a:lnRef>
          <a:fillRef idx="3">
            <a:schemeClr val="accent1"/>
          </a:fillRef>
          <a:effectRef idx="2">
            <a:schemeClr val="accent1"/>
          </a:effectRef>
          <a:fontRef idx="minor">
            <a:schemeClr val="lt1"/>
          </a:fontRef>
        </p:style>
        <p:txBody>
          <a:bodyPr>
            <a:normAutofit fontScale="90000"/>
          </a:bodyPr>
          <a:lstStyle/>
          <a:p>
            <a:r>
              <a:rPr lang="en-GB" dirty="0"/>
              <a:t>Updated National Child Protection </a:t>
            </a:r>
            <a:r>
              <a:rPr lang="en-GB" dirty="0" err="1"/>
              <a:t>Proforma</a:t>
            </a:r>
            <a:endParaRPr lang="en-GB"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7528" y="3317578"/>
            <a:ext cx="8632202"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7423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style>
          <a:lnRef idx="1">
            <a:schemeClr val="accent1"/>
          </a:lnRef>
          <a:fillRef idx="3">
            <a:schemeClr val="accent1"/>
          </a:fillRef>
          <a:effectRef idx="2">
            <a:schemeClr val="accent1"/>
          </a:effectRef>
          <a:fontRef idx="minor">
            <a:schemeClr val="lt1"/>
          </a:fontRef>
        </p:style>
        <p:txBody>
          <a:bodyPr/>
          <a:lstStyle/>
          <a:p>
            <a:r>
              <a:rPr lang="en-GB" dirty="0"/>
              <a:t>Introduction</a:t>
            </a:r>
          </a:p>
        </p:txBody>
      </p:sp>
      <p:sp>
        <p:nvSpPr>
          <p:cNvPr id="3" name="Content Placeholder 2"/>
          <p:cNvSpPr>
            <a:spLocks noGrp="1"/>
          </p:cNvSpPr>
          <p:nvPr>
            <p:ph idx="1"/>
          </p:nvPr>
        </p:nvSpPr>
        <p:spPr/>
        <p:txBody>
          <a:bodyPr/>
          <a:lstStyle/>
          <a:p>
            <a:r>
              <a:rPr lang="en-GB" dirty="0"/>
              <a:t>3 MCNs collaborated to design and agree a nationally acceptable child protection </a:t>
            </a:r>
            <a:r>
              <a:rPr lang="en-GB" dirty="0" err="1"/>
              <a:t>proforma</a:t>
            </a:r>
            <a:endParaRPr lang="en-GB" dirty="0"/>
          </a:p>
          <a:p>
            <a:r>
              <a:rPr lang="en-GB" dirty="0"/>
              <a:t>Introduces an agreed standard for consent, history taking and documentation for all child protection concerns</a:t>
            </a:r>
          </a:p>
          <a:p>
            <a:r>
              <a:rPr lang="en-GB" dirty="0"/>
              <a:t>Supports data collection and national comparisons of regions</a:t>
            </a:r>
          </a:p>
        </p:txBody>
      </p:sp>
    </p:spTree>
    <p:extLst>
      <p:ext uri="{BB962C8B-B14F-4D97-AF65-F5344CB8AC3E}">
        <p14:creationId xmlns:p14="http://schemas.microsoft.com/office/powerpoint/2010/main" val="33517667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994" t="34796" r="33198" b="25046"/>
          <a:stretch/>
        </p:blipFill>
        <p:spPr bwMode="auto">
          <a:xfrm>
            <a:off x="2070008" y="548681"/>
            <a:ext cx="4386033" cy="5623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672064" y="548681"/>
            <a:ext cx="3672408" cy="5632311"/>
          </a:xfrm>
          <a:prstGeom prst="rect">
            <a:avLst/>
          </a:prstGeom>
          <a:noFill/>
        </p:spPr>
        <p:txBody>
          <a:bodyPr wrap="square" rtlCol="0">
            <a:spAutoFit/>
          </a:bodyPr>
          <a:lstStyle/>
          <a:p>
            <a:r>
              <a:rPr lang="en-GB" b="1" dirty="0"/>
              <a:t>FRONT PAGE: VULNERABILITIES</a:t>
            </a:r>
          </a:p>
          <a:p>
            <a:endParaRPr lang="en-GB" dirty="0"/>
          </a:p>
          <a:p>
            <a:pPr marL="285750" indent="-285750">
              <a:buFont typeface="Arial" panose="020B0604020202020204" pitchFamily="34" charset="0"/>
              <a:buChar char="•"/>
            </a:pPr>
            <a:r>
              <a:rPr lang="en-GB" dirty="0"/>
              <a:t>Complete if known</a:t>
            </a:r>
          </a:p>
          <a:p>
            <a:pPr marL="285750" indent="-285750">
              <a:buFont typeface="Arial" panose="020B0604020202020204" pitchFamily="34" charset="0"/>
              <a:buChar char="•"/>
            </a:pPr>
            <a:r>
              <a:rPr lang="en-GB" dirty="0"/>
              <a:t>Includes diagnosed conditions, not suspected</a:t>
            </a:r>
          </a:p>
          <a:p>
            <a:pPr marL="285750" indent="-285750">
              <a:buFont typeface="Arial" panose="020B0604020202020204" pitchFamily="34" charset="0"/>
              <a:buChar char="•"/>
            </a:pPr>
            <a:r>
              <a:rPr lang="en-GB" dirty="0"/>
              <a:t>You do not have to ask specifically about all these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Seeking asylum or being looked after, or accommodated is a matter of record. SW will have the details.</a:t>
            </a:r>
          </a:p>
          <a:p>
            <a:pPr marL="285750" indent="-285750">
              <a:buFont typeface="Arial" panose="020B0604020202020204" pitchFamily="34" charset="0"/>
              <a:buChar char="•"/>
            </a:pPr>
            <a:r>
              <a:rPr lang="en-GB" dirty="0"/>
              <a:t>Being a victim of exploitation can be sexual or criminal and may or may not be previously known to services for this.</a:t>
            </a:r>
          </a:p>
        </p:txBody>
      </p:sp>
    </p:spTree>
    <p:extLst>
      <p:ext uri="{BB962C8B-B14F-4D97-AF65-F5344CB8AC3E}">
        <p14:creationId xmlns:p14="http://schemas.microsoft.com/office/powerpoint/2010/main" val="1647516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7239" t="38294" r="22950" b="45117"/>
          <a:stretch/>
        </p:blipFill>
        <p:spPr bwMode="auto">
          <a:xfrm>
            <a:off x="1834112" y="1484785"/>
            <a:ext cx="6408713" cy="3047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919536" y="4581128"/>
            <a:ext cx="8280920"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t>2 options for child sexual abuse examinations. If 2 paediatricians carrying out historic (&gt;7 days) CSA medical = elective  joint paediatric forensic medical.</a:t>
            </a:r>
          </a:p>
          <a:p>
            <a:pPr marL="285750" indent="-285750">
              <a:buFont typeface="Arial" panose="020B0604020202020204" pitchFamily="34" charset="0"/>
              <a:buChar char="•"/>
            </a:pPr>
            <a:r>
              <a:rPr lang="en-GB" sz="2400" dirty="0"/>
              <a:t>Specialist medical single doctor = one paediatrician seeing child for </a:t>
            </a:r>
            <a:r>
              <a:rPr lang="en-GB" sz="2400"/>
              <a:t>physical abuse</a:t>
            </a:r>
            <a:r>
              <a:rPr lang="en-GB" sz="2400" dirty="0"/>
              <a:t>.</a:t>
            </a:r>
          </a:p>
        </p:txBody>
      </p:sp>
      <p:sp>
        <p:nvSpPr>
          <p:cNvPr id="3" name="TextBox 2"/>
          <p:cNvSpPr txBox="1"/>
          <p:nvPr/>
        </p:nvSpPr>
        <p:spPr>
          <a:xfrm>
            <a:off x="1919536" y="620689"/>
            <a:ext cx="8064896" cy="830997"/>
          </a:xfrm>
          <a:prstGeom prst="rect">
            <a:avLst/>
          </a:prstGeom>
          <a:noFill/>
        </p:spPr>
        <p:txBody>
          <a:bodyPr wrap="square" rtlCol="0">
            <a:spAutoFit/>
          </a:bodyPr>
          <a:lstStyle/>
          <a:p>
            <a:r>
              <a:rPr lang="en-GB" sz="2400" dirty="0"/>
              <a:t>OUT OF HOURS = Outside of 9am-5pm Monday to Friday on normal working days</a:t>
            </a:r>
          </a:p>
        </p:txBody>
      </p:sp>
    </p:spTree>
    <p:extLst>
      <p:ext uri="{BB962C8B-B14F-4D97-AF65-F5344CB8AC3E}">
        <p14:creationId xmlns:p14="http://schemas.microsoft.com/office/powerpoint/2010/main" val="12995830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907" t="15039" r="23038" b="60077"/>
          <a:stretch/>
        </p:blipFill>
        <p:spPr bwMode="auto">
          <a:xfrm>
            <a:off x="1997561" y="362553"/>
            <a:ext cx="5580775" cy="2049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7561" y="2298032"/>
            <a:ext cx="5028881" cy="3974043"/>
          </a:xfrm>
          <a:prstGeom prst="rect">
            <a:avLst/>
          </a:prstGeom>
        </p:spPr>
      </p:pic>
    </p:spTree>
    <p:extLst>
      <p:ext uri="{BB962C8B-B14F-4D97-AF65-F5344CB8AC3E}">
        <p14:creationId xmlns:p14="http://schemas.microsoft.com/office/powerpoint/2010/main" val="803675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style>
          <a:lnRef idx="1">
            <a:schemeClr val="accent1"/>
          </a:lnRef>
          <a:fillRef idx="3">
            <a:schemeClr val="accent1"/>
          </a:fillRef>
          <a:effectRef idx="2">
            <a:schemeClr val="accent1"/>
          </a:effectRef>
          <a:fontRef idx="minor">
            <a:schemeClr val="lt1"/>
          </a:fontRef>
        </p:style>
        <p:txBody>
          <a:bodyPr/>
          <a:lstStyle/>
          <a:p>
            <a:r>
              <a:rPr lang="en-GB" dirty="0"/>
              <a:t>Consent: CHANGE</a:t>
            </a:r>
          </a:p>
        </p:txBody>
      </p:sp>
      <p:pic>
        <p:nvPicPr>
          <p:cNvPr id="512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936" t="9923" r="22747" b="51628"/>
          <a:stretch/>
        </p:blipFill>
        <p:spPr bwMode="auto">
          <a:xfrm>
            <a:off x="2011931" y="1484784"/>
            <a:ext cx="7589004"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9249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style>
          <a:lnRef idx="1">
            <a:schemeClr val="accent1"/>
          </a:lnRef>
          <a:fillRef idx="3">
            <a:schemeClr val="accent1"/>
          </a:fillRef>
          <a:effectRef idx="2">
            <a:schemeClr val="accent1"/>
          </a:effectRef>
          <a:fontRef idx="minor">
            <a:schemeClr val="lt1"/>
          </a:fontRef>
        </p:style>
        <p:txBody>
          <a:bodyPr>
            <a:normAutofit/>
          </a:bodyPr>
          <a:lstStyle/>
          <a:p>
            <a:r>
              <a:rPr lang="en-GB" dirty="0"/>
              <a:t>Consent for Investigations: p4</a:t>
            </a:r>
          </a:p>
        </p:txBody>
      </p:sp>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776" t="16124" r="23169" b="39690"/>
          <a:stretch/>
        </p:blipFill>
        <p:spPr bwMode="auto">
          <a:xfrm>
            <a:off x="2063552" y="1484784"/>
            <a:ext cx="7632849" cy="4977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1788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style>
          <a:lnRef idx="1">
            <a:schemeClr val="accent1"/>
          </a:lnRef>
          <a:fillRef idx="3">
            <a:schemeClr val="accent1"/>
          </a:fillRef>
          <a:effectRef idx="2">
            <a:schemeClr val="accent1"/>
          </a:effectRef>
          <a:fontRef idx="minor">
            <a:schemeClr val="lt1"/>
          </a:fontRef>
        </p:style>
        <p:txBody>
          <a:bodyPr>
            <a:normAutofit fontScale="90000"/>
          </a:bodyPr>
          <a:lstStyle/>
          <a:p>
            <a:r>
              <a:rPr lang="en-GB" dirty="0"/>
              <a:t>Emotional Wellbeing Assessment: CHANGE</a:t>
            </a:r>
          </a:p>
        </p:txBody>
      </p:sp>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253" t="21705" r="23082" b="45427"/>
          <a:stretch/>
        </p:blipFill>
        <p:spPr bwMode="auto">
          <a:xfrm>
            <a:off x="1703512" y="1521007"/>
            <a:ext cx="7429098" cy="3492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207568" y="5085184"/>
            <a:ext cx="7920880" cy="1569660"/>
          </a:xfrm>
          <a:prstGeom prst="rect">
            <a:avLst/>
          </a:prstGeom>
          <a:noFill/>
        </p:spPr>
        <p:txBody>
          <a:bodyPr wrap="square" rtlCol="0">
            <a:spAutoFit/>
          </a:bodyPr>
          <a:lstStyle/>
          <a:p>
            <a:pPr marL="285750" indent="-285750">
              <a:buFont typeface="Arial" panose="020B0604020202020204" pitchFamily="34" charset="0"/>
              <a:buChar char="•"/>
            </a:pPr>
            <a:r>
              <a:rPr lang="en-GB" sz="3200" dirty="0"/>
              <a:t>Especially for CSA but can be used for any/ all child protection cases. This supports identifying need for onward referral.</a:t>
            </a:r>
          </a:p>
        </p:txBody>
      </p:sp>
    </p:spTree>
    <p:extLst>
      <p:ext uri="{BB962C8B-B14F-4D97-AF65-F5344CB8AC3E}">
        <p14:creationId xmlns:p14="http://schemas.microsoft.com/office/powerpoint/2010/main" val="3715427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style>
          <a:lnRef idx="1">
            <a:schemeClr val="accent1"/>
          </a:lnRef>
          <a:fillRef idx="3">
            <a:schemeClr val="accent1"/>
          </a:fillRef>
          <a:effectRef idx="2">
            <a:schemeClr val="accent1"/>
          </a:effectRef>
          <a:fontRef idx="minor">
            <a:schemeClr val="lt1"/>
          </a:fontRef>
        </p:style>
        <p:txBody>
          <a:bodyPr/>
          <a:lstStyle/>
          <a:p>
            <a:r>
              <a:rPr lang="en-GB" dirty="0"/>
              <a:t>Body charts: CHANGE</a:t>
            </a:r>
          </a:p>
        </p:txBody>
      </p:sp>
      <p:pic>
        <p:nvPicPr>
          <p:cNvPr id="8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340" t="25581" r="23125" b="30698"/>
          <a:stretch/>
        </p:blipFill>
        <p:spPr bwMode="auto">
          <a:xfrm>
            <a:off x="2279576" y="1484784"/>
            <a:ext cx="7435721"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175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style>
          <a:lnRef idx="1">
            <a:schemeClr val="accent1"/>
          </a:lnRef>
          <a:fillRef idx="3">
            <a:schemeClr val="accent1"/>
          </a:fillRef>
          <a:effectRef idx="2">
            <a:schemeClr val="accent1"/>
          </a:effectRef>
          <a:fontRef idx="minor">
            <a:schemeClr val="lt1"/>
          </a:fontRef>
        </p:style>
        <p:txBody>
          <a:bodyPr>
            <a:normAutofit/>
          </a:bodyPr>
          <a:lstStyle/>
          <a:p>
            <a:r>
              <a:rPr lang="en-GB" dirty="0"/>
              <a:t>Safety Planning: CHANGE</a:t>
            </a:r>
          </a:p>
        </p:txBody>
      </p:sp>
      <p:pic>
        <p:nvPicPr>
          <p:cNvPr id="9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212" t="39690" r="23692" b="37829"/>
          <a:stretch/>
        </p:blipFill>
        <p:spPr bwMode="auto">
          <a:xfrm>
            <a:off x="2063552" y="1844824"/>
            <a:ext cx="8037580"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2080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4664"/>
            <a:ext cx="9144000" cy="523220"/>
          </a:xfrm>
          <a:prstGeom prst="rect">
            <a:avLst/>
          </a:prstGeom>
        </p:spPr>
        <p:txBody>
          <a:bodyPr wrap="square">
            <a:spAutoFit/>
          </a:bodyPr>
          <a:lstStyle/>
          <a:p>
            <a:pPr algn="ctr"/>
            <a:r>
              <a:rPr lang="en-GB" sz="2800" b="1" dirty="0">
                <a:solidFill>
                  <a:srgbClr val="002060"/>
                </a:solidFill>
                <a:latin typeface="Arial" pitchFamily="34" charset="0"/>
                <a:cs typeface="Arial" pitchFamily="34" charset="0"/>
              </a:rPr>
              <a:t>CMO Taskforce Overview</a:t>
            </a:r>
          </a:p>
        </p:txBody>
      </p:sp>
      <p:pic>
        <p:nvPicPr>
          <p:cNvPr id="4" name="Picture 3"/>
          <p:cNvPicPr>
            <a:picLocks noChangeAspect="1"/>
          </p:cNvPicPr>
          <p:nvPr/>
        </p:nvPicPr>
        <p:blipFill>
          <a:blip r:embed="rId3"/>
          <a:stretch>
            <a:fillRect/>
          </a:stretch>
        </p:blipFill>
        <p:spPr>
          <a:xfrm>
            <a:off x="478076" y="149644"/>
            <a:ext cx="2091848" cy="1556480"/>
          </a:xfrm>
          <a:prstGeom prst="rect">
            <a:avLst/>
          </a:prstGeom>
        </p:spPr>
      </p:pic>
      <p:sp>
        <p:nvSpPr>
          <p:cNvPr id="2" name="Oval 1"/>
          <p:cNvSpPr/>
          <p:nvPr/>
        </p:nvSpPr>
        <p:spPr>
          <a:xfrm>
            <a:off x="4861033" y="3135616"/>
            <a:ext cx="2469931" cy="17447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CMO Taskforce</a:t>
            </a:r>
          </a:p>
        </p:txBody>
      </p:sp>
      <p:sp>
        <p:nvSpPr>
          <p:cNvPr id="7" name="Oval 6"/>
          <p:cNvSpPr/>
          <p:nvPr/>
        </p:nvSpPr>
        <p:spPr>
          <a:xfrm>
            <a:off x="5020494" y="1190366"/>
            <a:ext cx="2165131" cy="14399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Legislation</a:t>
            </a:r>
          </a:p>
        </p:txBody>
      </p:sp>
      <p:sp>
        <p:nvSpPr>
          <p:cNvPr id="8" name="Oval 7"/>
          <p:cNvSpPr/>
          <p:nvPr/>
        </p:nvSpPr>
        <p:spPr>
          <a:xfrm>
            <a:off x="1707380" y="1986454"/>
            <a:ext cx="2165131" cy="14399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Quality Improvement</a:t>
            </a:r>
          </a:p>
        </p:txBody>
      </p:sp>
      <p:sp>
        <p:nvSpPr>
          <p:cNvPr id="9" name="Oval 8"/>
          <p:cNvSpPr/>
          <p:nvPr/>
        </p:nvSpPr>
        <p:spPr>
          <a:xfrm>
            <a:off x="8720688" y="1986454"/>
            <a:ext cx="2165131" cy="14399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Self-Referral</a:t>
            </a:r>
          </a:p>
        </p:txBody>
      </p:sp>
      <p:sp>
        <p:nvSpPr>
          <p:cNvPr id="11" name="Oval 10"/>
          <p:cNvSpPr/>
          <p:nvPr/>
        </p:nvSpPr>
        <p:spPr>
          <a:xfrm>
            <a:off x="8720688" y="4146140"/>
            <a:ext cx="2165131" cy="14399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Delivery and Performance</a:t>
            </a:r>
          </a:p>
        </p:txBody>
      </p:sp>
      <p:sp>
        <p:nvSpPr>
          <p:cNvPr id="12" name="Oval 11"/>
          <p:cNvSpPr/>
          <p:nvPr/>
        </p:nvSpPr>
        <p:spPr>
          <a:xfrm>
            <a:off x="5013432" y="5327348"/>
            <a:ext cx="2165131" cy="14399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Workforce and Training</a:t>
            </a:r>
          </a:p>
        </p:txBody>
      </p:sp>
      <p:sp>
        <p:nvSpPr>
          <p:cNvPr id="13" name="Oval 12"/>
          <p:cNvSpPr/>
          <p:nvPr/>
        </p:nvSpPr>
        <p:spPr>
          <a:xfrm>
            <a:off x="1707379" y="4218385"/>
            <a:ext cx="2165131" cy="14399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Clinical Pathways</a:t>
            </a:r>
          </a:p>
        </p:txBody>
      </p:sp>
      <p:cxnSp>
        <p:nvCxnSpPr>
          <p:cNvPr id="14" name="Straight Arrow Connector 13"/>
          <p:cNvCxnSpPr>
            <a:stCxn id="2" idx="0"/>
            <a:endCxn id="7" idx="4"/>
          </p:cNvCxnSpPr>
          <p:nvPr/>
        </p:nvCxnSpPr>
        <p:spPr>
          <a:xfrm flipV="1">
            <a:off x="6095999" y="2630283"/>
            <a:ext cx="7061" cy="5053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2" idx="7"/>
            <a:endCxn id="9" idx="2"/>
          </p:cNvCxnSpPr>
          <p:nvPr/>
        </p:nvCxnSpPr>
        <p:spPr>
          <a:xfrm flipV="1">
            <a:off x="6969251" y="2706413"/>
            <a:ext cx="1751437" cy="6847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2" idx="5"/>
            <a:endCxn id="11" idx="2"/>
          </p:cNvCxnSpPr>
          <p:nvPr/>
        </p:nvCxnSpPr>
        <p:spPr>
          <a:xfrm>
            <a:off x="6969251" y="4624825"/>
            <a:ext cx="1751437" cy="241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2" idx="4"/>
            <a:endCxn id="12" idx="0"/>
          </p:cNvCxnSpPr>
          <p:nvPr/>
        </p:nvCxnSpPr>
        <p:spPr>
          <a:xfrm flipH="1">
            <a:off x="6095998" y="4880333"/>
            <a:ext cx="1" cy="4470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 idx="3"/>
            <a:endCxn id="13" idx="6"/>
          </p:cNvCxnSpPr>
          <p:nvPr/>
        </p:nvCxnSpPr>
        <p:spPr>
          <a:xfrm flipH="1">
            <a:off x="3872510" y="4624825"/>
            <a:ext cx="1350236" cy="3135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 idx="1"/>
            <a:endCxn id="8" idx="6"/>
          </p:cNvCxnSpPr>
          <p:nvPr/>
        </p:nvCxnSpPr>
        <p:spPr>
          <a:xfrm flipH="1" flipV="1">
            <a:off x="3872511" y="2706413"/>
            <a:ext cx="1350235" cy="6847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66452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60648"/>
            <a:ext cx="9144000" cy="1143000"/>
          </a:xfrm>
        </p:spPr>
        <p:style>
          <a:lnRef idx="1">
            <a:schemeClr val="accent1"/>
          </a:lnRef>
          <a:fillRef idx="3">
            <a:schemeClr val="accent1"/>
          </a:fillRef>
          <a:effectRef idx="2">
            <a:schemeClr val="accent1"/>
          </a:effectRef>
          <a:fontRef idx="minor">
            <a:schemeClr val="lt1"/>
          </a:fontRef>
        </p:style>
        <p:txBody>
          <a:bodyPr/>
          <a:lstStyle/>
          <a:p>
            <a:r>
              <a:rPr lang="en-GB" dirty="0"/>
              <a:t>Conclusions</a:t>
            </a:r>
          </a:p>
        </p:txBody>
      </p:sp>
      <p:sp>
        <p:nvSpPr>
          <p:cNvPr id="3" name="Content Placeholder 2"/>
          <p:cNvSpPr>
            <a:spLocks noGrp="1"/>
          </p:cNvSpPr>
          <p:nvPr>
            <p:ph idx="1"/>
          </p:nvPr>
        </p:nvSpPr>
        <p:spPr/>
        <p:txBody>
          <a:bodyPr/>
          <a:lstStyle/>
          <a:p>
            <a:r>
              <a:rPr lang="en-GB" dirty="0"/>
              <a:t>Redesigned to support both forensic examiners and paediatricians</a:t>
            </a:r>
          </a:p>
          <a:p>
            <a:r>
              <a:rPr lang="en-GB" dirty="0"/>
              <a:t>Guidance notes also have further details</a:t>
            </a:r>
          </a:p>
          <a:p>
            <a:r>
              <a:rPr lang="en-GB" dirty="0"/>
              <a:t>Might seem bulky if doing straightforward NAI – but in child protection things are rarely straightforward and it helps to consider trauma, safety and need for further support in all cases </a:t>
            </a:r>
          </a:p>
        </p:txBody>
      </p:sp>
    </p:spTree>
    <p:extLst>
      <p:ext uri="{BB962C8B-B14F-4D97-AF65-F5344CB8AC3E}">
        <p14:creationId xmlns:p14="http://schemas.microsoft.com/office/powerpoint/2010/main" val="1108794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dirty="0"/>
              <a:t>Thank you</a:t>
            </a:r>
          </a:p>
        </p:txBody>
      </p:sp>
      <p:sp>
        <p:nvSpPr>
          <p:cNvPr id="5" name="Text Placeholder 4"/>
          <p:cNvSpPr>
            <a:spLocks noGrp="1"/>
          </p:cNvSpPr>
          <p:nvPr>
            <p:ph type="body" idx="1"/>
          </p:nvPr>
        </p:nvSpPr>
        <p:spPr/>
        <p:txBody>
          <a:bodyPr>
            <a:normAutofit/>
          </a:bodyPr>
          <a:lstStyle/>
          <a:p>
            <a:pPr algn="ctr"/>
            <a:r>
              <a:rPr lang="en-GB" sz="3200" dirty="0"/>
              <a:t>Any questions?</a:t>
            </a: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7768" y="850756"/>
            <a:ext cx="4320480" cy="269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05600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13034" y="4435330"/>
            <a:ext cx="2592288" cy="369332"/>
          </a:xfrm>
          <a:prstGeom prst="rect">
            <a:avLst/>
          </a:prstGeom>
        </p:spPr>
        <p:txBody>
          <a:bodyPr wrap="square">
            <a:spAutoFit/>
          </a:bodyPr>
          <a:lstStyle/>
          <a:p>
            <a:pPr algn="ctr"/>
            <a:r>
              <a:rPr lang="en-GB" dirty="0">
                <a:solidFill>
                  <a:schemeClr val="bg1"/>
                </a:solidFill>
              </a:rPr>
              <a:t>isla.barton2@nhs.scot </a:t>
            </a:r>
            <a:endParaRPr lang="en-GB" sz="1600" dirty="0">
              <a:solidFill>
                <a:schemeClr val="bg1"/>
              </a:solidFill>
              <a:latin typeface="Arial" pitchFamily="34" charset="0"/>
              <a:cs typeface="Arial" pitchFamily="34" charset="0"/>
            </a:endParaRPr>
          </a:p>
        </p:txBody>
      </p:sp>
      <p:pic>
        <p:nvPicPr>
          <p:cNvPr id="6" name="Picture 5"/>
          <p:cNvPicPr>
            <a:picLocks noChangeAspect="1"/>
          </p:cNvPicPr>
          <p:nvPr/>
        </p:nvPicPr>
        <p:blipFill>
          <a:blip r:embed="rId3"/>
          <a:stretch>
            <a:fillRect/>
          </a:stretch>
        </p:blipFill>
        <p:spPr>
          <a:xfrm>
            <a:off x="161051" y="5887497"/>
            <a:ext cx="2085013" cy="749873"/>
          </a:xfrm>
          <a:prstGeom prst="rect">
            <a:avLst/>
          </a:prstGeom>
        </p:spPr>
      </p:pic>
      <p:pic>
        <p:nvPicPr>
          <p:cNvPr id="7" name="Picture 6"/>
          <p:cNvPicPr>
            <a:picLocks noChangeAspect="1"/>
          </p:cNvPicPr>
          <p:nvPr/>
        </p:nvPicPr>
        <p:blipFill>
          <a:blip r:embed="rId4"/>
          <a:stretch>
            <a:fillRect/>
          </a:stretch>
        </p:blipFill>
        <p:spPr>
          <a:xfrm>
            <a:off x="10676292" y="48127"/>
            <a:ext cx="1310754" cy="1316850"/>
          </a:xfrm>
          <a:prstGeom prst="rect">
            <a:avLst/>
          </a:prstGeom>
        </p:spPr>
      </p:pic>
      <p:sp>
        <p:nvSpPr>
          <p:cNvPr id="8" name="TextBox 7"/>
          <p:cNvSpPr txBox="1"/>
          <p:nvPr/>
        </p:nvSpPr>
        <p:spPr>
          <a:xfrm>
            <a:off x="444500" y="2072929"/>
            <a:ext cx="5292080" cy="1261884"/>
          </a:xfrm>
          <a:prstGeom prst="rect">
            <a:avLst/>
          </a:prstGeom>
          <a:noFill/>
        </p:spPr>
        <p:txBody>
          <a:bodyPr wrap="square" rtlCol="0">
            <a:spAutoFit/>
          </a:bodyPr>
          <a:lstStyle/>
          <a:p>
            <a:pPr algn="ctr"/>
            <a:r>
              <a:rPr lang="en-GB" sz="3600" b="1" dirty="0">
                <a:solidFill>
                  <a:schemeClr val="tx2"/>
                </a:solidFill>
                <a:latin typeface="Arial" panose="020B0604020202020204" pitchFamily="34" charset="0"/>
                <a:cs typeface="Arial" panose="020B0604020202020204" pitchFamily="34" charset="0"/>
              </a:rPr>
              <a:t>Young People’s leaflet</a:t>
            </a:r>
          </a:p>
          <a:p>
            <a:pPr algn="ctr"/>
            <a:endParaRPr lang="en-GB" sz="4000" b="1" dirty="0">
              <a:solidFill>
                <a:srgbClr val="004380"/>
              </a:solidFill>
              <a:latin typeface="Arial" pitchFamily="34" charset="0"/>
              <a:cs typeface="Arial" pitchFamily="34" charset="0"/>
            </a:endParaRPr>
          </a:p>
        </p:txBody>
      </p:sp>
    </p:spTree>
    <p:extLst>
      <p:ext uri="{BB962C8B-B14F-4D97-AF65-F5344CB8AC3E}">
        <p14:creationId xmlns:p14="http://schemas.microsoft.com/office/powerpoint/2010/main" val="17714538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00056" y="4415052"/>
            <a:ext cx="2592288" cy="338554"/>
          </a:xfrm>
          <a:prstGeom prst="rect">
            <a:avLst/>
          </a:prstGeom>
        </p:spPr>
        <p:txBody>
          <a:bodyPr wrap="square">
            <a:spAutoFit/>
          </a:bodyPr>
          <a:lstStyle/>
          <a:p>
            <a:pPr algn="ctr"/>
            <a:r>
              <a:rPr lang="en-GB" sz="1600" b="1" dirty="0">
                <a:solidFill>
                  <a:schemeClr val="bg1"/>
                </a:solidFill>
                <a:latin typeface="Arial" pitchFamily="34" charset="0"/>
                <a:cs typeface="Arial" pitchFamily="34" charset="0"/>
              </a:rPr>
              <a:t>10 minutes</a:t>
            </a:r>
          </a:p>
        </p:txBody>
      </p:sp>
      <p:pic>
        <p:nvPicPr>
          <p:cNvPr id="6" name="Picture 5"/>
          <p:cNvPicPr>
            <a:picLocks noChangeAspect="1"/>
          </p:cNvPicPr>
          <p:nvPr/>
        </p:nvPicPr>
        <p:blipFill>
          <a:blip r:embed="rId3"/>
          <a:stretch>
            <a:fillRect/>
          </a:stretch>
        </p:blipFill>
        <p:spPr>
          <a:xfrm>
            <a:off x="161051" y="5887497"/>
            <a:ext cx="2085013" cy="749873"/>
          </a:xfrm>
          <a:prstGeom prst="rect">
            <a:avLst/>
          </a:prstGeom>
        </p:spPr>
      </p:pic>
      <p:pic>
        <p:nvPicPr>
          <p:cNvPr id="7" name="Picture 6"/>
          <p:cNvPicPr>
            <a:picLocks noChangeAspect="1"/>
          </p:cNvPicPr>
          <p:nvPr/>
        </p:nvPicPr>
        <p:blipFill>
          <a:blip r:embed="rId4"/>
          <a:stretch>
            <a:fillRect/>
          </a:stretch>
        </p:blipFill>
        <p:spPr>
          <a:xfrm>
            <a:off x="10489803" y="0"/>
            <a:ext cx="1310754" cy="1316850"/>
          </a:xfrm>
          <a:prstGeom prst="rect">
            <a:avLst/>
          </a:prstGeom>
        </p:spPr>
      </p:pic>
      <p:pic>
        <p:nvPicPr>
          <p:cNvPr id="1026" name="Picture 2" descr="Image result for Coffee Cup Clip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73258" y="1484249"/>
            <a:ext cx="1850563" cy="185056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44500" y="2072929"/>
            <a:ext cx="5292080" cy="1261884"/>
          </a:xfrm>
          <a:prstGeom prst="rect">
            <a:avLst/>
          </a:prstGeom>
          <a:noFill/>
        </p:spPr>
        <p:txBody>
          <a:bodyPr wrap="square" rtlCol="0">
            <a:spAutoFit/>
          </a:bodyPr>
          <a:lstStyle/>
          <a:p>
            <a:pPr algn="ctr"/>
            <a:r>
              <a:rPr lang="en-GB" sz="3600" b="1" dirty="0">
                <a:solidFill>
                  <a:schemeClr val="tx2"/>
                </a:solidFill>
                <a:latin typeface="Arial" panose="020B0604020202020204" pitchFamily="34" charset="0"/>
                <a:cs typeface="Arial" panose="020B0604020202020204" pitchFamily="34" charset="0"/>
              </a:rPr>
              <a:t>Comfort Break</a:t>
            </a:r>
          </a:p>
          <a:p>
            <a:pPr algn="ctr"/>
            <a:endParaRPr lang="en-GB" sz="4000" b="1" dirty="0">
              <a:solidFill>
                <a:srgbClr val="004380"/>
              </a:solidFill>
              <a:latin typeface="Arial" pitchFamily="34" charset="0"/>
              <a:cs typeface="Arial" pitchFamily="34" charset="0"/>
            </a:endParaRPr>
          </a:p>
        </p:txBody>
      </p:sp>
    </p:spTree>
    <p:extLst>
      <p:ext uri="{BB962C8B-B14F-4D97-AF65-F5344CB8AC3E}">
        <p14:creationId xmlns:p14="http://schemas.microsoft.com/office/powerpoint/2010/main" val="2005148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00056" y="4263699"/>
            <a:ext cx="2592288" cy="584775"/>
          </a:xfrm>
          <a:prstGeom prst="rect">
            <a:avLst/>
          </a:prstGeom>
        </p:spPr>
        <p:txBody>
          <a:bodyPr wrap="square">
            <a:spAutoFit/>
          </a:bodyPr>
          <a:lstStyle/>
          <a:p>
            <a:pPr algn="ctr"/>
            <a:r>
              <a:rPr lang="en-GB" sz="1600" b="1" dirty="0">
                <a:solidFill>
                  <a:schemeClr val="bg1"/>
                </a:solidFill>
                <a:latin typeface="Arial" pitchFamily="34" charset="0"/>
                <a:cs typeface="Arial" pitchFamily="34" charset="0"/>
              </a:rPr>
              <a:t>Susie Donaldson, </a:t>
            </a:r>
            <a:r>
              <a:rPr lang="en-GB" sz="1600" b="1" dirty="0" err="1">
                <a:solidFill>
                  <a:schemeClr val="bg1"/>
                </a:solidFill>
                <a:latin typeface="Arial" panose="020B0604020202020204" pitchFamily="34" charset="0"/>
                <a:cs typeface="Arial" panose="020B0604020202020204" pitchFamily="34" charset="0"/>
              </a:rPr>
              <a:t>Riomed</a:t>
            </a:r>
            <a:endParaRPr lang="en-GB" sz="1600" b="1" dirty="0">
              <a:solidFill>
                <a:schemeClr val="bg1"/>
              </a:solidFill>
              <a:latin typeface="Arial" pitchFamily="34" charset="0"/>
              <a:cs typeface="Arial" pitchFamily="34" charset="0"/>
            </a:endParaRPr>
          </a:p>
        </p:txBody>
      </p:sp>
      <p:pic>
        <p:nvPicPr>
          <p:cNvPr id="6" name="Picture 5"/>
          <p:cNvPicPr>
            <a:picLocks noChangeAspect="1"/>
          </p:cNvPicPr>
          <p:nvPr/>
        </p:nvPicPr>
        <p:blipFill>
          <a:blip r:embed="rId3"/>
          <a:stretch>
            <a:fillRect/>
          </a:stretch>
        </p:blipFill>
        <p:spPr>
          <a:xfrm>
            <a:off x="272262" y="6021289"/>
            <a:ext cx="2085013" cy="749873"/>
          </a:xfrm>
          <a:prstGeom prst="rect">
            <a:avLst/>
          </a:prstGeom>
        </p:spPr>
      </p:pic>
      <p:pic>
        <p:nvPicPr>
          <p:cNvPr id="7" name="Picture 6"/>
          <p:cNvPicPr>
            <a:picLocks noChangeAspect="1"/>
          </p:cNvPicPr>
          <p:nvPr/>
        </p:nvPicPr>
        <p:blipFill>
          <a:blip r:embed="rId4"/>
          <a:stretch>
            <a:fillRect/>
          </a:stretch>
        </p:blipFill>
        <p:spPr>
          <a:xfrm>
            <a:off x="10650441" y="0"/>
            <a:ext cx="1310754" cy="1316850"/>
          </a:xfrm>
          <a:prstGeom prst="rect">
            <a:avLst/>
          </a:prstGeom>
        </p:spPr>
      </p:pic>
      <p:sp>
        <p:nvSpPr>
          <p:cNvPr id="8" name="TextBox 7"/>
          <p:cNvSpPr txBox="1"/>
          <p:nvPr/>
        </p:nvSpPr>
        <p:spPr>
          <a:xfrm>
            <a:off x="533400" y="2022129"/>
            <a:ext cx="5292080" cy="646331"/>
          </a:xfrm>
          <a:prstGeom prst="rect">
            <a:avLst/>
          </a:prstGeom>
          <a:noFill/>
        </p:spPr>
        <p:txBody>
          <a:bodyPr wrap="square" rtlCol="0">
            <a:spAutoFit/>
          </a:bodyPr>
          <a:lstStyle/>
          <a:p>
            <a:pPr algn="ctr"/>
            <a:r>
              <a:rPr lang="en-GB" sz="3600" b="1" dirty="0">
                <a:solidFill>
                  <a:schemeClr val="tx2"/>
                </a:solidFill>
                <a:latin typeface="Arial" panose="020B0604020202020204" pitchFamily="34" charset="0"/>
                <a:cs typeface="Arial" panose="020B0604020202020204" pitchFamily="34" charset="0"/>
              </a:rPr>
              <a:t>FMS IT System update</a:t>
            </a:r>
          </a:p>
        </p:txBody>
      </p:sp>
    </p:spTree>
    <p:extLst>
      <p:ext uri="{BB962C8B-B14F-4D97-AF65-F5344CB8AC3E}">
        <p14:creationId xmlns:p14="http://schemas.microsoft.com/office/powerpoint/2010/main" val="11125738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0649" y="1847948"/>
            <a:ext cx="5550259" cy="2657872"/>
          </a:xfrm>
          <a:prstGeom prst="rect">
            <a:avLst/>
          </a:prstGeom>
          <a:effectLst>
            <a:softEdge rad="0"/>
          </a:effectLst>
        </p:spPr>
      </p:pic>
      <p:sp>
        <p:nvSpPr>
          <p:cNvPr id="3" name="TextBox 7"/>
          <p:cNvSpPr txBox="1">
            <a:spLocks noChangeArrowheads="1"/>
          </p:cNvSpPr>
          <p:nvPr/>
        </p:nvSpPr>
        <p:spPr bwMode="auto">
          <a:xfrm>
            <a:off x="7725757" y="3548198"/>
            <a:ext cx="113833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sz="1200" i="1" dirty="0">
                <a:solidFill>
                  <a:schemeClr val="tx2"/>
                </a:solidFill>
                <a:latin typeface="Calibri" pitchFamily="34" charset="0"/>
              </a:rPr>
              <a:t>Software by</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5747" y="3808927"/>
            <a:ext cx="1086444" cy="425210"/>
          </a:xfrm>
          <a:prstGeom prst="rect">
            <a:avLst/>
          </a:prstGeom>
        </p:spPr>
      </p:pic>
      <p:sp>
        <p:nvSpPr>
          <p:cNvPr id="6" name="TextBox 5"/>
          <p:cNvSpPr txBox="1"/>
          <p:nvPr/>
        </p:nvSpPr>
        <p:spPr>
          <a:xfrm>
            <a:off x="2393220" y="4780640"/>
            <a:ext cx="9387843" cy="923330"/>
          </a:xfrm>
          <a:prstGeom prst="rect">
            <a:avLst/>
          </a:prstGeom>
          <a:noFill/>
        </p:spPr>
        <p:txBody>
          <a:bodyPr wrap="square" rtlCol="0">
            <a:spAutoFit/>
          </a:bodyPr>
          <a:lstStyle/>
          <a:p>
            <a:r>
              <a:rPr lang="en-GB" sz="5400" b="1" dirty="0">
                <a:solidFill>
                  <a:srgbClr val="1F3D7C"/>
                </a:solidFill>
                <a:latin typeface="+mj-lt"/>
              </a:rPr>
              <a:t> SAFE EFFICIENT QUALITY</a:t>
            </a:r>
            <a:endParaRPr lang="en-GB" sz="5400" dirty="0">
              <a:solidFill>
                <a:srgbClr val="1F3D7C"/>
              </a:solidFill>
              <a:latin typeface="+mj-lt"/>
            </a:endParaRPr>
          </a:p>
        </p:txBody>
      </p:sp>
      <p:sp>
        <p:nvSpPr>
          <p:cNvPr id="7" name="TextBox 6"/>
          <p:cNvSpPr txBox="1"/>
          <p:nvPr/>
        </p:nvSpPr>
        <p:spPr>
          <a:xfrm>
            <a:off x="2393221" y="5525449"/>
            <a:ext cx="8718372" cy="530915"/>
          </a:xfrm>
          <a:prstGeom prst="rect">
            <a:avLst/>
          </a:prstGeom>
          <a:noFill/>
        </p:spPr>
        <p:txBody>
          <a:bodyPr wrap="square" rtlCol="0">
            <a:spAutoFit/>
          </a:bodyPr>
          <a:lstStyle/>
          <a:p>
            <a:r>
              <a:rPr lang="en-GB" sz="2850" dirty="0">
                <a:solidFill>
                  <a:srgbClr val="1F3D7C"/>
                </a:solidFill>
                <a:latin typeface="+mj-lt"/>
              </a:rPr>
              <a:t>WORLD CLASS ELECTRONIC HEALTHCARE SOLUTION</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2528515" y="6022366"/>
            <a:ext cx="7545788" cy="6798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57068" y="209787"/>
            <a:ext cx="4264581" cy="1229218"/>
          </a:xfrm>
          <a:prstGeom prst="rect">
            <a:avLst/>
          </a:prstGeom>
        </p:spPr>
      </p:pic>
      <p:pic>
        <p:nvPicPr>
          <p:cNvPr id="9" name="Picture 8">
            <a:extLst>
              <a:ext uri="{FF2B5EF4-FFF2-40B4-BE49-F238E27FC236}">
                <a16:creationId xmlns:a16="http://schemas.microsoft.com/office/drawing/2014/main" id="{2C2B9AD1-050E-4C15-8460-18B49227CA3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85375" y="2430772"/>
            <a:ext cx="303812" cy="303812"/>
          </a:xfrm>
          <a:prstGeom prst="rect">
            <a:avLst/>
          </a:prstGeom>
        </p:spPr>
      </p:pic>
      <p:pic>
        <p:nvPicPr>
          <p:cNvPr id="12" name="Picture 11">
            <a:extLst>
              <a:ext uri="{FF2B5EF4-FFF2-40B4-BE49-F238E27FC236}">
                <a16:creationId xmlns:a16="http://schemas.microsoft.com/office/drawing/2014/main" id="{356EA6DB-AFFA-4617-89B4-6785A462134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47933" y="3530464"/>
            <a:ext cx="975356" cy="975356"/>
          </a:xfrm>
          <a:prstGeom prst="rect">
            <a:avLst/>
          </a:prstGeom>
        </p:spPr>
      </p:pic>
      <p:pic>
        <p:nvPicPr>
          <p:cNvPr id="14" name="Picture 13">
            <a:extLst>
              <a:ext uri="{FF2B5EF4-FFF2-40B4-BE49-F238E27FC236}">
                <a16:creationId xmlns:a16="http://schemas.microsoft.com/office/drawing/2014/main" id="{0AE201A6-13AC-4709-91C6-23F9C3FB3E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43851" y="2676096"/>
            <a:ext cx="607325" cy="607325"/>
          </a:xfrm>
          <a:prstGeom prst="rect">
            <a:avLst/>
          </a:prstGeom>
        </p:spPr>
      </p:pic>
      <p:pic>
        <p:nvPicPr>
          <p:cNvPr id="16" name="Picture 15">
            <a:extLst>
              <a:ext uri="{FF2B5EF4-FFF2-40B4-BE49-F238E27FC236}">
                <a16:creationId xmlns:a16="http://schemas.microsoft.com/office/drawing/2014/main" id="{7BB42034-5E0A-4D56-A1DB-24A7E2D4D2E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84954" y="3026386"/>
            <a:ext cx="445830" cy="445830"/>
          </a:xfrm>
          <a:prstGeom prst="rect">
            <a:avLst/>
          </a:prstGeom>
        </p:spPr>
      </p:pic>
      <p:pic>
        <p:nvPicPr>
          <p:cNvPr id="18" name="Picture 17">
            <a:extLst>
              <a:ext uri="{FF2B5EF4-FFF2-40B4-BE49-F238E27FC236}">
                <a16:creationId xmlns:a16="http://schemas.microsoft.com/office/drawing/2014/main" id="{3681595A-7821-48CA-A384-1F403A9E13E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98178" y="2522395"/>
            <a:ext cx="412134" cy="412134"/>
          </a:xfrm>
          <a:prstGeom prst="rect">
            <a:avLst/>
          </a:prstGeom>
        </p:spPr>
      </p:pic>
      <p:pic>
        <p:nvPicPr>
          <p:cNvPr id="20" name="Picture 19">
            <a:extLst>
              <a:ext uri="{FF2B5EF4-FFF2-40B4-BE49-F238E27FC236}">
                <a16:creationId xmlns:a16="http://schemas.microsoft.com/office/drawing/2014/main" id="{2E769D8B-1A2B-4F2F-8E61-0684C7670A5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05240" y="2606079"/>
            <a:ext cx="1283976" cy="1283976"/>
          </a:xfrm>
          <a:prstGeom prst="rect">
            <a:avLst/>
          </a:prstGeom>
        </p:spPr>
      </p:pic>
      <p:pic>
        <p:nvPicPr>
          <p:cNvPr id="22" name="Picture 21">
            <a:extLst>
              <a:ext uri="{FF2B5EF4-FFF2-40B4-BE49-F238E27FC236}">
                <a16:creationId xmlns:a16="http://schemas.microsoft.com/office/drawing/2014/main" id="{E09FFDB8-C266-45B1-A0F7-400DD538DD1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84393" y="2135386"/>
            <a:ext cx="261404" cy="261404"/>
          </a:xfrm>
          <a:prstGeom prst="rect">
            <a:avLst/>
          </a:prstGeom>
        </p:spPr>
      </p:pic>
      <p:pic>
        <p:nvPicPr>
          <p:cNvPr id="24" name="Picture 23">
            <a:extLst>
              <a:ext uri="{FF2B5EF4-FFF2-40B4-BE49-F238E27FC236}">
                <a16:creationId xmlns:a16="http://schemas.microsoft.com/office/drawing/2014/main" id="{13D90A20-0CF0-4162-8504-BCD83AAD3B9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45797" y="2057274"/>
            <a:ext cx="253080" cy="253080"/>
          </a:xfrm>
          <a:prstGeom prst="rect">
            <a:avLst/>
          </a:prstGeom>
        </p:spPr>
      </p:pic>
    </p:spTree>
    <p:extLst>
      <p:ext uri="{BB962C8B-B14F-4D97-AF65-F5344CB8AC3E}">
        <p14:creationId xmlns:p14="http://schemas.microsoft.com/office/powerpoint/2010/main" val="1382252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787939" y="1501222"/>
            <a:ext cx="11225721" cy="4525679"/>
          </a:xfrm>
          <a:prstGeom prst="rect">
            <a:avLst/>
          </a:prstGeom>
        </p:spPr>
        <p:txBody>
          <a:bodyPr>
            <a:norm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3900" indent="-355600">
              <a:buFont typeface="Arial" panose="020B0604020202020204" pitchFamily="34" charset="0"/>
              <a:buChar char="•"/>
            </a:pPr>
            <a:endParaRPr lang="en-GB" dirty="0"/>
          </a:p>
          <a:p>
            <a:pPr marL="368300" indent="0">
              <a:buSzPct val="128000"/>
              <a:buNone/>
            </a:pPr>
            <a:endParaRPr lang="en-GB" sz="1800" dirty="0">
              <a:latin typeface="Myanmar Text" panose="020B0502040204020203" pitchFamily="34" charset="0"/>
              <a:cs typeface="Myanmar Text" panose="020B0502040204020203" pitchFamily="34" charset="0"/>
            </a:endParaRPr>
          </a:p>
        </p:txBody>
      </p:sp>
      <p:sp>
        <p:nvSpPr>
          <p:cNvPr id="8" name="Title 1">
            <a:extLst>
              <a:ext uri="{FF2B5EF4-FFF2-40B4-BE49-F238E27FC236}">
                <a16:creationId xmlns:a16="http://schemas.microsoft.com/office/drawing/2014/main" id="{8597223A-C9A8-4262-884D-1A9463DECE2A}"/>
              </a:ext>
            </a:extLst>
          </p:cNvPr>
          <p:cNvSpPr txBox="1">
            <a:spLocks/>
          </p:cNvSpPr>
          <p:nvPr/>
        </p:nvSpPr>
        <p:spPr>
          <a:xfrm>
            <a:off x="1116520" y="602667"/>
            <a:ext cx="9992520" cy="803607"/>
          </a:xfrm>
          <a:prstGeom prst="rect">
            <a:avLst/>
          </a:prstGeom>
          <a:solidFill>
            <a:srgbClr val="1F3D7C"/>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err="1">
                <a:solidFill>
                  <a:schemeClr val="bg1"/>
                </a:solidFill>
              </a:rPr>
              <a:t>RioMed</a:t>
            </a:r>
            <a:r>
              <a:rPr lang="en-GB" b="1" dirty="0">
                <a:solidFill>
                  <a:schemeClr val="bg1"/>
                </a:solidFill>
              </a:rPr>
              <a:t> and </a:t>
            </a:r>
            <a:r>
              <a:rPr lang="en-GB" b="1" dirty="0" err="1">
                <a:solidFill>
                  <a:schemeClr val="bg1"/>
                </a:solidFill>
              </a:rPr>
              <a:t>Cellma</a:t>
            </a:r>
            <a:r>
              <a:rPr lang="en-GB" b="1" dirty="0">
                <a:solidFill>
                  <a:schemeClr val="bg1"/>
                </a:solidFill>
              </a:rPr>
              <a:t>  </a:t>
            </a:r>
          </a:p>
        </p:txBody>
      </p:sp>
      <p:pic>
        <p:nvPicPr>
          <p:cNvPr id="9" name="Picture 8">
            <a:extLst>
              <a:ext uri="{FF2B5EF4-FFF2-40B4-BE49-F238E27FC236}">
                <a16:creationId xmlns:a16="http://schemas.microsoft.com/office/drawing/2014/main" id="{0FE4359B-5FC6-4389-B3A6-DB9F3AEDF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179" y="1455519"/>
            <a:ext cx="9992520" cy="45719"/>
          </a:xfrm>
          <a:prstGeom prst="rect">
            <a:avLst/>
          </a:prstGeom>
        </p:spPr>
      </p:pic>
      <p:sp>
        <p:nvSpPr>
          <p:cNvPr id="10" name="Content Placeholder 2">
            <a:extLst>
              <a:ext uri="{FF2B5EF4-FFF2-40B4-BE49-F238E27FC236}">
                <a16:creationId xmlns:a16="http://schemas.microsoft.com/office/drawing/2014/main" id="{A2BF8BC9-3EC3-4DAB-A9B6-A9B0C5E50D50}"/>
              </a:ext>
            </a:extLst>
          </p:cNvPr>
          <p:cNvSpPr>
            <a:spLocks noGrp="1"/>
          </p:cNvSpPr>
          <p:nvPr/>
        </p:nvSpPr>
        <p:spPr>
          <a:xfrm>
            <a:off x="482060" y="1546942"/>
            <a:ext cx="11225721" cy="477751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Who we are</a:t>
            </a:r>
          </a:p>
          <a:p>
            <a:pPr lvl="2">
              <a:lnSpc>
                <a:spcPct val="150000"/>
              </a:lnSpc>
              <a:buSzPct val="163000"/>
              <a:buBlip>
                <a:blip r:embed="rId4"/>
              </a:buBlip>
              <a:defRPr/>
            </a:pPr>
            <a:r>
              <a:rPr lang="en-GB" sz="2000" dirty="0">
                <a:solidFill>
                  <a:prstClr val="black"/>
                </a:solidFill>
                <a:latin typeface="+mj-lt"/>
                <a:cs typeface="Myanmar Text" panose="020B0502040204020203" pitchFamily="34" charset="0"/>
              </a:rPr>
              <a:t>International company delivering bespoke health information systems across the UK and Ireland</a:t>
            </a:r>
          </a:p>
          <a:p>
            <a:pPr lvl="2">
              <a:lnSpc>
                <a:spcPct val="150000"/>
              </a:lnSpc>
              <a:buSzPct val="163000"/>
              <a:buBlip>
                <a:blip r:embed="rId4"/>
              </a:buBlip>
              <a:defRPr/>
            </a:pPr>
            <a:r>
              <a:rPr lang="en-GB" sz="2000" dirty="0">
                <a:solidFill>
                  <a:prstClr val="black"/>
                </a:solidFill>
                <a:latin typeface="+mj-lt"/>
                <a:cs typeface="Myanmar Text" panose="020B0502040204020203" pitchFamily="34" charset="0"/>
              </a:rPr>
              <a:t>Over 20+ years experience in healthcare</a:t>
            </a:r>
          </a:p>
          <a:p>
            <a:pPr lvl="2">
              <a:lnSpc>
                <a:spcPct val="150000"/>
              </a:lnSpc>
              <a:buSzPct val="163000"/>
              <a:buBlip>
                <a:blip r:embed="rId4"/>
              </a:buBlip>
              <a:defRPr/>
            </a:pPr>
            <a:r>
              <a:rPr lang="en-GB" sz="2000" dirty="0">
                <a:solidFill>
                  <a:prstClr val="black"/>
                </a:solidFill>
                <a:latin typeface="+mj-lt"/>
                <a:cs typeface="Myanmar Text" panose="020B0502040204020203" pitchFamily="34" charset="0"/>
              </a:rPr>
              <a:t>Accreditations include:	</a:t>
            </a:r>
          </a:p>
          <a:p>
            <a:pPr lvl="3">
              <a:lnSpc>
                <a:spcPct val="150000"/>
              </a:lnSpc>
              <a:buSzPct val="163000"/>
              <a:buBlip>
                <a:blip r:embed="rId4"/>
              </a:buBlip>
              <a:defRPr/>
            </a:pPr>
            <a:r>
              <a:rPr lang="en-GB" sz="1600" dirty="0">
                <a:solidFill>
                  <a:prstClr val="black"/>
                </a:solidFill>
                <a:latin typeface="+mj-lt"/>
                <a:cs typeface="Myanmar Text" panose="020B0502040204020203" pitchFamily="34" charset="0"/>
              </a:rPr>
              <a:t>Information Security, Quality &amp; Environmental Management ISO 27001/ ISO 9001/ ISO 14001</a:t>
            </a:r>
          </a:p>
          <a:p>
            <a:pPr lvl="3">
              <a:lnSpc>
                <a:spcPct val="150000"/>
              </a:lnSpc>
              <a:buSzPct val="163000"/>
              <a:buBlip>
                <a:blip r:embed="rId4"/>
              </a:buBlip>
              <a:defRPr/>
            </a:pPr>
            <a:r>
              <a:rPr lang="en-GB" sz="1600" dirty="0">
                <a:solidFill>
                  <a:prstClr val="black"/>
                </a:solidFill>
                <a:latin typeface="+mj-lt"/>
                <a:cs typeface="Myanmar Text" panose="020B0502040204020203" pitchFamily="34" charset="0"/>
              </a:rPr>
              <a:t>NHS Accredited HSCN provider and registered with DSP Toolkit</a:t>
            </a:r>
          </a:p>
          <a:p>
            <a:pPr lvl="3">
              <a:lnSpc>
                <a:spcPct val="150000"/>
              </a:lnSpc>
              <a:buSzPct val="163000"/>
              <a:buBlip>
                <a:blip r:embed="rId4"/>
              </a:buBlip>
              <a:defRPr/>
            </a:pPr>
            <a:r>
              <a:rPr lang="en-GB" sz="1600" dirty="0">
                <a:solidFill>
                  <a:prstClr val="black"/>
                </a:solidFill>
                <a:latin typeface="+mj-lt"/>
                <a:cs typeface="Myanmar Text" panose="020B0502040204020203" pitchFamily="34" charset="0"/>
              </a:rPr>
              <a:t>Cyber Essential Certified</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What do we do</a:t>
            </a:r>
          </a:p>
          <a:p>
            <a:pPr lvl="2">
              <a:lnSpc>
                <a:spcPct val="150000"/>
              </a:lnSpc>
              <a:buSzPct val="163000"/>
              <a:buBlip>
                <a:blip r:embed="rId4"/>
              </a:buBlip>
              <a:defRPr/>
            </a:pPr>
            <a:r>
              <a:rPr lang="en-GB" sz="2000" dirty="0">
                <a:solidFill>
                  <a:prstClr val="black"/>
                </a:solidFill>
                <a:latin typeface="+mj-lt"/>
                <a:cs typeface="Myanmar Text" panose="020B0502040204020203" pitchFamily="34" charset="0"/>
              </a:rPr>
              <a:t>Improve the efficiency, quality and safety of patient care</a:t>
            </a:r>
          </a:p>
          <a:p>
            <a:pPr lvl="2">
              <a:lnSpc>
                <a:spcPct val="150000"/>
              </a:lnSpc>
              <a:buSzPct val="163000"/>
              <a:buBlip>
                <a:blip r:embed="rId4"/>
              </a:buBlip>
              <a:defRPr/>
            </a:pPr>
            <a:endParaRPr lang="en-GB" sz="2000" dirty="0">
              <a:solidFill>
                <a:prstClr val="black"/>
              </a:solidFill>
              <a:latin typeface="+mj-lt"/>
              <a:cs typeface="Myanmar Text" panose="020B0502040204020203" pitchFamily="34" charset="0"/>
            </a:endParaRPr>
          </a:p>
          <a:p>
            <a:pPr marL="457200" lvl="1" indent="0">
              <a:lnSpc>
                <a:spcPct val="150000"/>
              </a:lnSpc>
              <a:buSzPct val="163000"/>
              <a:buNone/>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b="1" dirty="0">
              <a:solidFill>
                <a:prstClr val="black"/>
              </a:solidFill>
              <a:latin typeface="+mj-lt"/>
              <a:cs typeface="Myanmar Text" panose="020B0502040204020203" pitchFamily="34" charset="0"/>
            </a:endParaRPr>
          </a:p>
          <a:p>
            <a:pPr lvl="2">
              <a:lnSpc>
                <a:spcPct val="150000"/>
              </a:lnSpc>
              <a:buSzPct val="163000"/>
              <a:buBlip>
                <a:blip r:embed="rId4"/>
              </a:buBlip>
              <a:defRPr/>
            </a:pPr>
            <a:endParaRPr lang="en-GB" sz="1600" b="1"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000" b="1"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US" sz="1700" dirty="0">
              <a:solidFill>
                <a:prstClr val="black"/>
              </a:solidFill>
              <a:latin typeface="+mj-lt"/>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0" indent="0">
              <a:lnSpc>
                <a:spcPct val="150000"/>
              </a:lnSpc>
              <a:buNone/>
              <a:defRPr/>
            </a:pPr>
            <a:endParaRPr lang="en-IN" sz="2000" b="1" dirty="0">
              <a:solidFill>
                <a:srgbClr val="1F3D7C"/>
              </a:solidFill>
            </a:endParaRPr>
          </a:p>
        </p:txBody>
      </p:sp>
      <p:pic>
        <p:nvPicPr>
          <p:cNvPr id="7" name="Picture 6">
            <a:extLst>
              <a:ext uri="{FF2B5EF4-FFF2-40B4-BE49-F238E27FC236}">
                <a16:creationId xmlns:a16="http://schemas.microsoft.com/office/drawing/2014/main" id="{DB2CBEBA-604C-454D-8F44-749C1AC4B44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04581" y="5695231"/>
            <a:ext cx="1987419" cy="62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7818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787939" y="1501222"/>
            <a:ext cx="11225721" cy="4525679"/>
          </a:xfrm>
          <a:prstGeom prst="rect">
            <a:avLst/>
          </a:prstGeom>
        </p:spPr>
        <p:txBody>
          <a:bodyPr>
            <a:norm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3900" indent="-355600">
              <a:buFont typeface="Arial" panose="020B0604020202020204" pitchFamily="34" charset="0"/>
              <a:buChar char="•"/>
            </a:pPr>
            <a:endParaRPr lang="en-GB" dirty="0"/>
          </a:p>
          <a:p>
            <a:pPr marL="368300" indent="0">
              <a:buSzPct val="128000"/>
              <a:buNone/>
            </a:pPr>
            <a:endParaRPr lang="en-GB" sz="1800" dirty="0">
              <a:latin typeface="Myanmar Text" panose="020B0502040204020203" pitchFamily="34" charset="0"/>
              <a:cs typeface="Myanmar Text" panose="020B0502040204020203" pitchFamily="34" charset="0"/>
            </a:endParaRPr>
          </a:p>
        </p:txBody>
      </p:sp>
      <p:sp>
        <p:nvSpPr>
          <p:cNvPr id="8" name="Title 1">
            <a:extLst>
              <a:ext uri="{FF2B5EF4-FFF2-40B4-BE49-F238E27FC236}">
                <a16:creationId xmlns:a16="http://schemas.microsoft.com/office/drawing/2014/main" id="{8597223A-C9A8-4262-884D-1A9463DECE2A}"/>
              </a:ext>
            </a:extLst>
          </p:cNvPr>
          <p:cNvSpPr txBox="1">
            <a:spLocks/>
          </p:cNvSpPr>
          <p:nvPr/>
        </p:nvSpPr>
        <p:spPr>
          <a:xfrm>
            <a:off x="1116520" y="602667"/>
            <a:ext cx="9992520" cy="803607"/>
          </a:xfrm>
          <a:prstGeom prst="rect">
            <a:avLst/>
          </a:prstGeom>
          <a:solidFill>
            <a:srgbClr val="1F3D7C"/>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solidFill>
                  <a:schemeClr val="bg1"/>
                </a:solidFill>
              </a:rPr>
              <a:t>Where are we based – Global Support</a:t>
            </a:r>
          </a:p>
        </p:txBody>
      </p:sp>
      <p:pic>
        <p:nvPicPr>
          <p:cNvPr id="9" name="Picture 8">
            <a:extLst>
              <a:ext uri="{FF2B5EF4-FFF2-40B4-BE49-F238E27FC236}">
                <a16:creationId xmlns:a16="http://schemas.microsoft.com/office/drawing/2014/main" id="{0FE4359B-5FC6-4389-B3A6-DB9F3AEDF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179" y="1455519"/>
            <a:ext cx="9992520" cy="45719"/>
          </a:xfrm>
          <a:prstGeom prst="rect">
            <a:avLst/>
          </a:prstGeom>
        </p:spPr>
      </p:pic>
      <p:pic>
        <p:nvPicPr>
          <p:cNvPr id="7" name="Picture 6">
            <a:extLst>
              <a:ext uri="{FF2B5EF4-FFF2-40B4-BE49-F238E27FC236}">
                <a16:creationId xmlns:a16="http://schemas.microsoft.com/office/drawing/2014/main" id="{DB2CBEBA-604C-454D-8F44-749C1AC4B44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04581" y="5626104"/>
            <a:ext cx="1987419" cy="62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a:extLst>
              <a:ext uri="{FF2B5EF4-FFF2-40B4-BE49-F238E27FC236}">
                <a16:creationId xmlns:a16="http://schemas.microsoft.com/office/drawing/2014/main" id="{9D50099A-71E8-4D9E-BAF7-F764A055C7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3557" y="1596186"/>
            <a:ext cx="6284886" cy="4648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8804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787939" y="1501222"/>
            <a:ext cx="11225721" cy="4525679"/>
          </a:xfrm>
          <a:prstGeom prst="rect">
            <a:avLst/>
          </a:prstGeom>
        </p:spPr>
        <p:txBody>
          <a:bodyPr>
            <a:norm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3900" indent="-355600">
              <a:buFont typeface="Arial" panose="020B0604020202020204" pitchFamily="34" charset="0"/>
              <a:buChar char="•"/>
            </a:pPr>
            <a:endParaRPr lang="en-GB" dirty="0"/>
          </a:p>
          <a:p>
            <a:pPr marL="368300" indent="0">
              <a:buSzPct val="128000"/>
              <a:buNone/>
            </a:pPr>
            <a:endParaRPr lang="en-GB" sz="1800" dirty="0">
              <a:latin typeface="Myanmar Text" panose="020B0502040204020203" pitchFamily="34" charset="0"/>
              <a:cs typeface="Myanmar Text" panose="020B0502040204020203" pitchFamily="34" charset="0"/>
            </a:endParaRPr>
          </a:p>
        </p:txBody>
      </p:sp>
      <p:sp>
        <p:nvSpPr>
          <p:cNvPr id="8" name="Title 1">
            <a:extLst>
              <a:ext uri="{FF2B5EF4-FFF2-40B4-BE49-F238E27FC236}">
                <a16:creationId xmlns:a16="http://schemas.microsoft.com/office/drawing/2014/main" id="{8597223A-C9A8-4262-884D-1A9463DECE2A}"/>
              </a:ext>
            </a:extLst>
          </p:cNvPr>
          <p:cNvSpPr txBox="1">
            <a:spLocks/>
          </p:cNvSpPr>
          <p:nvPr/>
        </p:nvSpPr>
        <p:spPr>
          <a:xfrm>
            <a:off x="1116520" y="602667"/>
            <a:ext cx="9992520" cy="803607"/>
          </a:xfrm>
          <a:prstGeom prst="rect">
            <a:avLst/>
          </a:prstGeom>
          <a:solidFill>
            <a:srgbClr val="1F3D7C"/>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solidFill>
                  <a:schemeClr val="bg1"/>
                </a:solidFill>
              </a:rPr>
              <a:t>Where are we working</a:t>
            </a:r>
          </a:p>
        </p:txBody>
      </p:sp>
      <p:pic>
        <p:nvPicPr>
          <p:cNvPr id="9" name="Picture 8">
            <a:extLst>
              <a:ext uri="{FF2B5EF4-FFF2-40B4-BE49-F238E27FC236}">
                <a16:creationId xmlns:a16="http://schemas.microsoft.com/office/drawing/2014/main" id="{0FE4359B-5FC6-4389-B3A6-DB9F3AEDF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179" y="1455519"/>
            <a:ext cx="9992520" cy="45719"/>
          </a:xfrm>
          <a:prstGeom prst="rect">
            <a:avLst/>
          </a:prstGeom>
        </p:spPr>
      </p:pic>
      <p:pic>
        <p:nvPicPr>
          <p:cNvPr id="7" name="Picture 6">
            <a:extLst>
              <a:ext uri="{FF2B5EF4-FFF2-40B4-BE49-F238E27FC236}">
                <a16:creationId xmlns:a16="http://schemas.microsoft.com/office/drawing/2014/main" id="{DB2CBEBA-604C-454D-8F44-749C1AC4B44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04581" y="5626104"/>
            <a:ext cx="1987419" cy="62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a:extLst>
              <a:ext uri="{FF2B5EF4-FFF2-40B4-BE49-F238E27FC236}">
                <a16:creationId xmlns:a16="http://schemas.microsoft.com/office/drawing/2014/main" id="{C9E7A53D-893E-4B99-B145-A8CFAA61B25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4863"/>
          <a:stretch/>
        </p:blipFill>
        <p:spPr bwMode="auto">
          <a:xfrm>
            <a:off x="1235980" y="1546941"/>
            <a:ext cx="9753600" cy="4670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371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787939" y="1501222"/>
            <a:ext cx="11225721" cy="4525679"/>
          </a:xfrm>
          <a:prstGeom prst="rect">
            <a:avLst/>
          </a:prstGeom>
        </p:spPr>
        <p:txBody>
          <a:bodyPr>
            <a:norm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3900" indent="-355600">
              <a:buFont typeface="Arial" panose="020B0604020202020204" pitchFamily="34" charset="0"/>
              <a:buChar char="•"/>
            </a:pPr>
            <a:endParaRPr lang="en-GB" dirty="0"/>
          </a:p>
          <a:p>
            <a:pPr marL="368300" indent="0">
              <a:buSzPct val="128000"/>
              <a:buNone/>
            </a:pPr>
            <a:endParaRPr lang="en-GB" sz="1800" dirty="0">
              <a:latin typeface="Myanmar Text" panose="020B0502040204020203" pitchFamily="34" charset="0"/>
              <a:cs typeface="Myanmar Text" panose="020B0502040204020203" pitchFamily="34" charset="0"/>
            </a:endParaRPr>
          </a:p>
        </p:txBody>
      </p:sp>
      <p:sp>
        <p:nvSpPr>
          <p:cNvPr id="8" name="Title 1">
            <a:extLst>
              <a:ext uri="{FF2B5EF4-FFF2-40B4-BE49-F238E27FC236}">
                <a16:creationId xmlns:a16="http://schemas.microsoft.com/office/drawing/2014/main" id="{8597223A-C9A8-4262-884D-1A9463DECE2A}"/>
              </a:ext>
            </a:extLst>
          </p:cNvPr>
          <p:cNvSpPr txBox="1">
            <a:spLocks/>
          </p:cNvSpPr>
          <p:nvPr/>
        </p:nvSpPr>
        <p:spPr>
          <a:xfrm>
            <a:off x="695055" y="447675"/>
            <a:ext cx="2483930" cy="803607"/>
          </a:xfrm>
          <a:prstGeom prst="rect">
            <a:avLst/>
          </a:prstGeom>
          <a:solidFill>
            <a:srgbClr val="1F3D7C"/>
          </a:solidFill>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err="1">
                <a:solidFill>
                  <a:schemeClr val="bg1"/>
                </a:solidFill>
              </a:rPr>
              <a:t>Cellma</a:t>
            </a:r>
            <a:r>
              <a:rPr lang="en-GB" b="1" dirty="0">
                <a:solidFill>
                  <a:schemeClr val="bg1"/>
                </a:solidFill>
              </a:rPr>
              <a:t> Modules</a:t>
            </a:r>
          </a:p>
        </p:txBody>
      </p:sp>
      <p:pic>
        <p:nvPicPr>
          <p:cNvPr id="7" name="Picture 6">
            <a:extLst>
              <a:ext uri="{FF2B5EF4-FFF2-40B4-BE49-F238E27FC236}">
                <a16:creationId xmlns:a16="http://schemas.microsoft.com/office/drawing/2014/main" id="{DB2CBEBA-604C-454D-8F44-749C1AC4B4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04581" y="5626104"/>
            <a:ext cx="1987419" cy="62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a:extLst>
              <a:ext uri="{FF2B5EF4-FFF2-40B4-BE49-F238E27FC236}">
                <a16:creationId xmlns:a16="http://schemas.microsoft.com/office/drawing/2014/main" id="{E171E606-1E81-4C30-AF42-3E6FDBA598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6100" y="184785"/>
            <a:ext cx="6019800" cy="5962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194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4664"/>
            <a:ext cx="9144000" cy="584775"/>
          </a:xfrm>
          <a:prstGeom prst="rect">
            <a:avLst/>
          </a:prstGeom>
        </p:spPr>
        <p:txBody>
          <a:bodyPr wrap="square">
            <a:spAutoFit/>
          </a:bodyPr>
          <a:lstStyle/>
          <a:p>
            <a:pPr algn="ctr"/>
            <a:r>
              <a:rPr lang="en-GB" sz="3200" b="1" dirty="0">
                <a:solidFill>
                  <a:srgbClr val="002060"/>
                </a:solidFill>
                <a:latin typeface="Arial" pitchFamily="34" charset="0"/>
                <a:cs typeface="Arial" pitchFamily="34" charset="0"/>
              </a:rPr>
              <a:t>Legislation</a:t>
            </a:r>
            <a:r>
              <a:rPr lang="en-GB" sz="2800" b="1" dirty="0">
                <a:solidFill>
                  <a:srgbClr val="002060"/>
                </a:solidFill>
                <a:latin typeface="Arial" pitchFamily="34" charset="0"/>
                <a:cs typeface="Arial" pitchFamily="34" charset="0"/>
              </a:rPr>
              <a:t> Subgroup</a:t>
            </a:r>
          </a:p>
        </p:txBody>
      </p:sp>
      <p:pic>
        <p:nvPicPr>
          <p:cNvPr id="4" name="Picture 3"/>
          <p:cNvPicPr>
            <a:picLocks noChangeAspect="1"/>
          </p:cNvPicPr>
          <p:nvPr/>
        </p:nvPicPr>
        <p:blipFill>
          <a:blip r:embed="rId3"/>
          <a:stretch>
            <a:fillRect/>
          </a:stretch>
        </p:blipFill>
        <p:spPr>
          <a:xfrm>
            <a:off x="9984432" y="5243048"/>
            <a:ext cx="2091848" cy="1556480"/>
          </a:xfrm>
          <a:prstGeom prst="rect">
            <a:avLst/>
          </a:prstGeom>
        </p:spPr>
      </p:pic>
      <p:sp>
        <p:nvSpPr>
          <p:cNvPr id="19" name="Rectangle 18"/>
          <p:cNvSpPr/>
          <p:nvPr/>
        </p:nvSpPr>
        <p:spPr>
          <a:xfrm>
            <a:off x="1035937" y="1412776"/>
            <a:ext cx="9144000" cy="4401205"/>
          </a:xfrm>
          <a:prstGeom prst="rect">
            <a:avLst/>
          </a:prstGeom>
        </p:spPr>
        <p:txBody>
          <a:bodyPr wrap="square">
            <a:spAutoFit/>
          </a:bodyPr>
          <a:lstStyle/>
          <a:p>
            <a:pPr marL="457200" indent="-457200">
              <a:buFont typeface="Arial" panose="020B0604020202020204" pitchFamily="34" charset="0"/>
              <a:buChar char="•"/>
            </a:pPr>
            <a:r>
              <a:rPr lang="en-GB" sz="2800" dirty="0">
                <a:solidFill>
                  <a:srgbClr val="002060"/>
                </a:solidFill>
                <a:latin typeface="Arial" pitchFamily="34" charset="0"/>
                <a:cs typeface="Arial" pitchFamily="34" charset="0"/>
              </a:rPr>
              <a:t>Forensic Medical Services (Victims of Sexual Offences) (Scotland) Bill to Parliament in November 2019</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provide a clear statutory duty for health boards to provide forensic medical services for victims of sexual crime </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Stage 1</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Stage 2</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Stage 3</a:t>
            </a:r>
          </a:p>
          <a:p>
            <a:pPr lvl="1"/>
            <a:endParaRPr lang="en-GB" sz="28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2892839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787939" y="1501222"/>
            <a:ext cx="11225721" cy="4525679"/>
          </a:xfrm>
          <a:prstGeom prst="rect">
            <a:avLst/>
          </a:prstGeom>
        </p:spPr>
        <p:txBody>
          <a:bodyPr>
            <a:norm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3900" indent="-355600">
              <a:buFont typeface="Arial" panose="020B0604020202020204" pitchFamily="34" charset="0"/>
              <a:buChar char="•"/>
            </a:pPr>
            <a:endParaRPr lang="en-GB" dirty="0"/>
          </a:p>
          <a:p>
            <a:pPr marL="368300" indent="0">
              <a:buSzPct val="128000"/>
              <a:buNone/>
            </a:pPr>
            <a:endParaRPr lang="en-GB" sz="1800" dirty="0">
              <a:latin typeface="Myanmar Text" panose="020B0502040204020203" pitchFamily="34" charset="0"/>
              <a:cs typeface="Myanmar Text" panose="020B0502040204020203" pitchFamily="34" charset="0"/>
            </a:endParaRPr>
          </a:p>
        </p:txBody>
      </p:sp>
      <p:sp>
        <p:nvSpPr>
          <p:cNvPr id="8" name="Title 1">
            <a:extLst>
              <a:ext uri="{FF2B5EF4-FFF2-40B4-BE49-F238E27FC236}">
                <a16:creationId xmlns:a16="http://schemas.microsoft.com/office/drawing/2014/main" id="{8597223A-C9A8-4262-884D-1A9463DECE2A}"/>
              </a:ext>
            </a:extLst>
          </p:cNvPr>
          <p:cNvSpPr txBox="1">
            <a:spLocks/>
          </p:cNvSpPr>
          <p:nvPr/>
        </p:nvSpPr>
        <p:spPr>
          <a:xfrm>
            <a:off x="1116520" y="602667"/>
            <a:ext cx="9992520" cy="803607"/>
          </a:xfrm>
          <a:prstGeom prst="rect">
            <a:avLst/>
          </a:prstGeom>
          <a:solidFill>
            <a:srgbClr val="1F3D7C"/>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err="1">
                <a:solidFill>
                  <a:schemeClr val="bg1"/>
                </a:solidFill>
              </a:rPr>
              <a:t>Cellma</a:t>
            </a:r>
            <a:r>
              <a:rPr lang="en-GB" b="1" dirty="0">
                <a:solidFill>
                  <a:schemeClr val="bg1"/>
                </a:solidFill>
              </a:rPr>
              <a:t> Access </a:t>
            </a:r>
          </a:p>
        </p:txBody>
      </p:sp>
      <p:pic>
        <p:nvPicPr>
          <p:cNvPr id="9" name="Picture 8">
            <a:extLst>
              <a:ext uri="{FF2B5EF4-FFF2-40B4-BE49-F238E27FC236}">
                <a16:creationId xmlns:a16="http://schemas.microsoft.com/office/drawing/2014/main" id="{0FE4359B-5FC6-4389-B3A6-DB9F3AEDF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179" y="1455519"/>
            <a:ext cx="9992520" cy="45719"/>
          </a:xfrm>
          <a:prstGeom prst="rect">
            <a:avLst/>
          </a:prstGeom>
        </p:spPr>
      </p:pic>
      <p:sp>
        <p:nvSpPr>
          <p:cNvPr id="10" name="Content Placeholder 2">
            <a:extLst>
              <a:ext uri="{FF2B5EF4-FFF2-40B4-BE49-F238E27FC236}">
                <a16:creationId xmlns:a16="http://schemas.microsoft.com/office/drawing/2014/main" id="{A2BF8BC9-3EC3-4DAB-A9B6-A9B0C5E50D50}"/>
              </a:ext>
            </a:extLst>
          </p:cNvPr>
          <p:cNvSpPr>
            <a:spLocks noGrp="1"/>
          </p:cNvSpPr>
          <p:nvPr/>
        </p:nvSpPr>
        <p:spPr>
          <a:xfrm>
            <a:off x="482060" y="1546942"/>
            <a:ext cx="11225721" cy="477751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Secure, web-based access</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Intuitive and user-friendly interface</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User &amp; Patient Portals and Apps</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Supports secure Email, SMS Text &amp; CHAT functionality</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Remote devices incl. tablets, mobiles devices</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Multiple browser support – Chrome, IE, Edge, Safari, Firefox</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Remote access to support community working</a:t>
            </a:r>
            <a:endParaRPr lang="en-GB" sz="2000" dirty="0">
              <a:solidFill>
                <a:prstClr val="black"/>
              </a:solidFill>
              <a:latin typeface="+mj-lt"/>
              <a:cs typeface="Myanmar Text" panose="020B0502040204020203" pitchFamily="34" charset="0"/>
            </a:endParaRPr>
          </a:p>
          <a:p>
            <a:pPr marL="457200" lvl="1" indent="0">
              <a:lnSpc>
                <a:spcPct val="150000"/>
              </a:lnSpc>
              <a:buSzPct val="163000"/>
              <a:buNone/>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b="1" dirty="0">
              <a:solidFill>
                <a:prstClr val="black"/>
              </a:solidFill>
              <a:latin typeface="+mj-lt"/>
              <a:cs typeface="Myanmar Text" panose="020B0502040204020203" pitchFamily="34" charset="0"/>
            </a:endParaRPr>
          </a:p>
          <a:p>
            <a:pPr lvl="2">
              <a:lnSpc>
                <a:spcPct val="150000"/>
              </a:lnSpc>
              <a:buSzPct val="163000"/>
              <a:buBlip>
                <a:blip r:embed="rId4"/>
              </a:buBlip>
              <a:defRPr/>
            </a:pPr>
            <a:endParaRPr lang="en-GB" sz="1600" b="1"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000" b="1"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US" sz="1700" dirty="0">
              <a:solidFill>
                <a:prstClr val="black"/>
              </a:solidFill>
              <a:latin typeface="+mj-lt"/>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0" indent="0">
              <a:lnSpc>
                <a:spcPct val="150000"/>
              </a:lnSpc>
              <a:buNone/>
              <a:defRPr/>
            </a:pPr>
            <a:endParaRPr lang="en-IN" sz="2000" b="1" dirty="0">
              <a:solidFill>
                <a:srgbClr val="1F3D7C"/>
              </a:solidFill>
            </a:endParaRPr>
          </a:p>
        </p:txBody>
      </p:sp>
      <p:pic>
        <p:nvPicPr>
          <p:cNvPr id="7" name="Picture 6">
            <a:extLst>
              <a:ext uri="{FF2B5EF4-FFF2-40B4-BE49-F238E27FC236}">
                <a16:creationId xmlns:a16="http://schemas.microsoft.com/office/drawing/2014/main" id="{DB2CBEBA-604C-454D-8F44-749C1AC4B44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04581" y="5695231"/>
            <a:ext cx="1987419" cy="62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5236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787939" y="1501222"/>
            <a:ext cx="11225721" cy="4525679"/>
          </a:xfrm>
          <a:prstGeom prst="rect">
            <a:avLst/>
          </a:prstGeom>
        </p:spPr>
        <p:txBody>
          <a:bodyPr>
            <a:norm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3900" indent="-355600">
              <a:buFont typeface="Arial" panose="020B0604020202020204" pitchFamily="34" charset="0"/>
              <a:buChar char="•"/>
            </a:pPr>
            <a:endParaRPr lang="en-GB" dirty="0"/>
          </a:p>
          <a:p>
            <a:pPr marL="368300" indent="0">
              <a:buSzPct val="128000"/>
              <a:buNone/>
            </a:pPr>
            <a:endParaRPr lang="en-GB" sz="1800" dirty="0">
              <a:latin typeface="Myanmar Text" panose="020B0502040204020203" pitchFamily="34" charset="0"/>
              <a:cs typeface="Myanmar Text" panose="020B0502040204020203" pitchFamily="34" charset="0"/>
            </a:endParaRPr>
          </a:p>
        </p:txBody>
      </p:sp>
      <p:sp>
        <p:nvSpPr>
          <p:cNvPr id="8" name="Title 1">
            <a:extLst>
              <a:ext uri="{FF2B5EF4-FFF2-40B4-BE49-F238E27FC236}">
                <a16:creationId xmlns:a16="http://schemas.microsoft.com/office/drawing/2014/main" id="{8597223A-C9A8-4262-884D-1A9463DECE2A}"/>
              </a:ext>
            </a:extLst>
          </p:cNvPr>
          <p:cNvSpPr txBox="1">
            <a:spLocks/>
          </p:cNvSpPr>
          <p:nvPr/>
        </p:nvSpPr>
        <p:spPr>
          <a:xfrm>
            <a:off x="1116520" y="602667"/>
            <a:ext cx="9992520" cy="803607"/>
          </a:xfrm>
          <a:prstGeom prst="rect">
            <a:avLst/>
          </a:prstGeom>
          <a:solidFill>
            <a:srgbClr val="1F3D7C"/>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solidFill>
                  <a:schemeClr val="bg1"/>
                </a:solidFill>
              </a:rPr>
              <a:t>Our work with Forensic Medical Service</a:t>
            </a:r>
          </a:p>
        </p:txBody>
      </p:sp>
      <p:pic>
        <p:nvPicPr>
          <p:cNvPr id="9" name="Picture 8">
            <a:extLst>
              <a:ext uri="{FF2B5EF4-FFF2-40B4-BE49-F238E27FC236}">
                <a16:creationId xmlns:a16="http://schemas.microsoft.com/office/drawing/2014/main" id="{0FE4359B-5FC6-4389-B3A6-DB9F3AEDF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179" y="1455519"/>
            <a:ext cx="9992520" cy="45719"/>
          </a:xfrm>
          <a:prstGeom prst="rect">
            <a:avLst/>
          </a:prstGeom>
        </p:spPr>
      </p:pic>
      <p:sp>
        <p:nvSpPr>
          <p:cNvPr id="10" name="Content Placeholder 2">
            <a:extLst>
              <a:ext uri="{FF2B5EF4-FFF2-40B4-BE49-F238E27FC236}">
                <a16:creationId xmlns:a16="http://schemas.microsoft.com/office/drawing/2014/main" id="{A2BF8BC9-3EC3-4DAB-A9B6-A9B0C5E50D50}"/>
              </a:ext>
            </a:extLst>
          </p:cNvPr>
          <p:cNvSpPr>
            <a:spLocks noGrp="1"/>
          </p:cNvSpPr>
          <p:nvPr/>
        </p:nvSpPr>
        <p:spPr>
          <a:xfrm>
            <a:off x="482060" y="1546942"/>
            <a:ext cx="11225721" cy="477751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SzPct val="163000"/>
              <a:buBlip>
                <a:blip r:embed="rId4"/>
              </a:buBlip>
              <a:defRPr/>
            </a:pPr>
            <a:endParaRPr lang="en-GB" sz="2400" b="1" i="1" dirty="0">
              <a:solidFill>
                <a:prstClr val="black"/>
              </a:solidFill>
              <a:latin typeface="+mj-lt"/>
              <a:cs typeface="Myanmar Text" panose="020B0502040204020203" pitchFamily="34" charset="0"/>
            </a:endParaRPr>
          </a:p>
          <a:p>
            <a:pPr lvl="1">
              <a:buSzPct val="163000"/>
              <a:buBlip>
                <a:blip r:embed="rId4"/>
              </a:buBlip>
              <a:defRPr/>
            </a:pPr>
            <a:r>
              <a:rPr lang="en-GB" sz="2400" dirty="0">
                <a:solidFill>
                  <a:prstClr val="black"/>
                </a:solidFill>
                <a:latin typeface="+mj-lt"/>
                <a:cs typeface="Myanmar Text" panose="020B0502040204020203" pitchFamily="34" charset="0"/>
              </a:rPr>
              <a:t>1. The Collection of data and Information for Sexual Offences Against Adults Examination National Form and Child Protection Paediatric Examination</a:t>
            </a:r>
          </a:p>
          <a:p>
            <a:pPr lvl="1">
              <a:buSzPct val="163000"/>
              <a:buBlip>
                <a:blip r:embed="rId4"/>
              </a:buBlip>
              <a:defRPr/>
            </a:pPr>
            <a:endParaRPr lang="en-GB" sz="2400" dirty="0">
              <a:solidFill>
                <a:prstClr val="black"/>
              </a:solidFill>
              <a:latin typeface="+mj-lt"/>
              <a:cs typeface="Myanmar Text" panose="020B0502040204020203" pitchFamily="34" charset="0"/>
            </a:endParaRPr>
          </a:p>
          <a:p>
            <a:pPr lvl="1">
              <a:buSzPct val="163000"/>
              <a:buBlip>
                <a:blip r:embed="rId4"/>
              </a:buBlip>
              <a:defRPr/>
            </a:pPr>
            <a:r>
              <a:rPr lang="en-US" sz="2400" dirty="0">
                <a:solidFill>
                  <a:prstClr val="black"/>
                </a:solidFill>
                <a:latin typeface="+mj-lt"/>
                <a:cs typeface="Myanmar Text" panose="020B0502040204020203" pitchFamily="34" charset="0"/>
              </a:rPr>
              <a:t>2. The ability to interface with the colposcopy equipment in order to upload and store colposcopy still images and video as part of the patient record is included within this initial implementation.</a:t>
            </a:r>
          </a:p>
          <a:p>
            <a:pPr lvl="1">
              <a:buSzPct val="163000"/>
              <a:buBlip>
                <a:blip r:embed="rId4"/>
              </a:buBlip>
              <a:defRPr/>
            </a:pPr>
            <a:endParaRPr lang="en-US" sz="2400" dirty="0">
              <a:solidFill>
                <a:prstClr val="black"/>
              </a:solidFill>
              <a:latin typeface="+mj-lt"/>
              <a:cs typeface="Myanmar Text" panose="020B0502040204020203" pitchFamily="34" charset="0"/>
            </a:endParaRPr>
          </a:p>
          <a:p>
            <a:pPr lvl="1">
              <a:buSzPct val="163000"/>
              <a:buBlip>
                <a:blip r:embed="rId4"/>
              </a:buBlip>
              <a:defRPr/>
            </a:pPr>
            <a:r>
              <a:rPr lang="en-US" sz="2400" dirty="0">
                <a:solidFill>
                  <a:prstClr val="black"/>
                </a:solidFill>
                <a:latin typeface="+mj-lt"/>
                <a:cs typeface="Myanmar Text" panose="020B0502040204020203" pitchFamily="34" charset="0"/>
              </a:rPr>
              <a:t>3. The solution must also have the potential to interface with 3rd party applications at a later date if required. </a:t>
            </a:r>
          </a:p>
          <a:p>
            <a:pPr marL="457200" lvl="1" indent="0">
              <a:buSzPct val="163000"/>
              <a:buNone/>
              <a:defRPr/>
            </a:pPr>
            <a:r>
              <a:rPr lang="en-US" sz="2400" b="1" i="1" dirty="0">
                <a:solidFill>
                  <a:prstClr val="black"/>
                </a:solidFill>
                <a:latin typeface="+mj-lt"/>
                <a:cs typeface="Myanmar Text" panose="020B0502040204020203" pitchFamily="34" charset="0"/>
              </a:rPr>
              <a:t> </a:t>
            </a:r>
          </a:p>
          <a:p>
            <a:pPr lvl="1">
              <a:buSzPct val="163000"/>
              <a:buBlip>
                <a:blip r:embed="rId4"/>
              </a:buBlip>
              <a:defRPr/>
            </a:pPr>
            <a:endParaRPr lang="en-GB" sz="2400" b="1" i="1" dirty="0">
              <a:solidFill>
                <a:prstClr val="black"/>
              </a:solidFill>
              <a:latin typeface="+mj-lt"/>
              <a:cs typeface="Myanmar Text" panose="020B0502040204020203" pitchFamily="34" charset="0"/>
            </a:endParaRPr>
          </a:p>
          <a:p>
            <a:pPr lvl="1">
              <a:buSzPct val="163000"/>
              <a:buBlip>
                <a:blip r:embed="rId4"/>
              </a:buBlip>
              <a:defRPr/>
            </a:pPr>
            <a:endParaRPr lang="en-GB" sz="2400" b="1" i="1"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3300" b="1" i="1" dirty="0">
              <a:solidFill>
                <a:prstClr val="black"/>
              </a:solidFill>
              <a:latin typeface="+mj-lt"/>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0" indent="0">
              <a:lnSpc>
                <a:spcPct val="150000"/>
              </a:lnSpc>
              <a:buNone/>
              <a:defRPr/>
            </a:pPr>
            <a:endParaRPr lang="en-IN" sz="2000" b="1" dirty="0">
              <a:solidFill>
                <a:srgbClr val="1F3D7C"/>
              </a:solidFill>
            </a:endParaRPr>
          </a:p>
        </p:txBody>
      </p:sp>
      <p:pic>
        <p:nvPicPr>
          <p:cNvPr id="7" name="Picture 6">
            <a:extLst>
              <a:ext uri="{FF2B5EF4-FFF2-40B4-BE49-F238E27FC236}">
                <a16:creationId xmlns:a16="http://schemas.microsoft.com/office/drawing/2014/main" id="{DB2CBEBA-604C-454D-8F44-749C1AC4B44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04581" y="5712286"/>
            <a:ext cx="1987419" cy="62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72900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787939" y="1501222"/>
            <a:ext cx="11225721" cy="4525679"/>
          </a:xfrm>
          <a:prstGeom prst="rect">
            <a:avLst/>
          </a:prstGeom>
        </p:spPr>
        <p:txBody>
          <a:bodyPr>
            <a:norm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3900" indent="-355600">
              <a:buFont typeface="Arial" panose="020B0604020202020204" pitchFamily="34" charset="0"/>
              <a:buChar char="•"/>
            </a:pPr>
            <a:endParaRPr lang="en-GB" dirty="0"/>
          </a:p>
          <a:p>
            <a:pPr marL="368300" indent="0">
              <a:buSzPct val="128000"/>
              <a:buNone/>
            </a:pPr>
            <a:endParaRPr lang="en-GB" sz="1800" dirty="0">
              <a:latin typeface="Myanmar Text" panose="020B0502040204020203" pitchFamily="34" charset="0"/>
              <a:cs typeface="Myanmar Text" panose="020B0502040204020203" pitchFamily="34" charset="0"/>
            </a:endParaRPr>
          </a:p>
        </p:txBody>
      </p:sp>
      <p:sp>
        <p:nvSpPr>
          <p:cNvPr id="8" name="Title 1">
            <a:extLst>
              <a:ext uri="{FF2B5EF4-FFF2-40B4-BE49-F238E27FC236}">
                <a16:creationId xmlns:a16="http://schemas.microsoft.com/office/drawing/2014/main" id="{8597223A-C9A8-4262-884D-1A9463DECE2A}"/>
              </a:ext>
            </a:extLst>
          </p:cNvPr>
          <p:cNvSpPr txBox="1">
            <a:spLocks/>
          </p:cNvSpPr>
          <p:nvPr/>
        </p:nvSpPr>
        <p:spPr>
          <a:xfrm>
            <a:off x="1116520" y="602667"/>
            <a:ext cx="9992520" cy="803607"/>
          </a:xfrm>
          <a:prstGeom prst="rect">
            <a:avLst/>
          </a:prstGeom>
          <a:solidFill>
            <a:srgbClr val="1F3D7C"/>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err="1">
                <a:solidFill>
                  <a:schemeClr val="bg1"/>
                </a:solidFill>
              </a:rPr>
              <a:t>Cellma</a:t>
            </a:r>
            <a:r>
              <a:rPr lang="en-GB" b="1" dirty="0">
                <a:solidFill>
                  <a:schemeClr val="bg1"/>
                </a:solidFill>
              </a:rPr>
              <a:t> Benefits</a:t>
            </a:r>
          </a:p>
        </p:txBody>
      </p:sp>
      <p:pic>
        <p:nvPicPr>
          <p:cNvPr id="9" name="Picture 8">
            <a:extLst>
              <a:ext uri="{FF2B5EF4-FFF2-40B4-BE49-F238E27FC236}">
                <a16:creationId xmlns:a16="http://schemas.microsoft.com/office/drawing/2014/main" id="{0FE4359B-5FC6-4389-B3A6-DB9F3AEDF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179" y="1455519"/>
            <a:ext cx="9992520" cy="45719"/>
          </a:xfrm>
          <a:prstGeom prst="rect">
            <a:avLst/>
          </a:prstGeom>
        </p:spPr>
      </p:pic>
      <p:sp>
        <p:nvSpPr>
          <p:cNvPr id="10" name="Content Placeholder 2">
            <a:extLst>
              <a:ext uri="{FF2B5EF4-FFF2-40B4-BE49-F238E27FC236}">
                <a16:creationId xmlns:a16="http://schemas.microsoft.com/office/drawing/2014/main" id="{A2BF8BC9-3EC3-4DAB-A9B6-A9B0C5E50D50}"/>
              </a:ext>
            </a:extLst>
          </p:cNvPr>
          <p:cNvSpPr>
            <a:spLocks noGrp="1"/>
          </p:cNvSpPr>
          <p:nvPr/>
        </p:nvSpPr>
        <p:spPr>
          <a:xfrm>
            <a:off x="482060" y="1546942"/>
            <a:ext cx="11225721" cy="477751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Standardisation of data collection process across Scotland across the clinical pathways</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Compliance with National Datasets for Adults and Children</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Standardisation of Quality of Care across Scotland</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Automatic generation of Quality Indicators across Scotland</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Embedded Document Management facility </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Automated reporting</a:t>
            </a: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marL="457200" lvl="1" indent="0">
              <a:lnSpc>
                <a:spcPct val="150000"/>
              </a:lnSpc>
              <a:buSzPct val="163000"/>
              <a:buNone/>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b="1" dirty="0">
              <a:solidFill>
                <a:prstClr val="black"/>
              </a:solidFill>
              <a:latin typeface="+mj-lt"/>
              <a:cs typeface="Myanmar Text" panose="020B0502040204020203" pitchFamily="34" charset="0"/>
            </a:endParaRPr>
          </a:p>
          <a:p>
            <a:pPr lvl="2">
              <a:lnSpc>
                <a:spcPct val="150000"/>
              </a:lnSpc>
              <a:buSzPct val="163000"/>
              <a:buBlip>
                <a:blip r:embed="rId4"/>
              </a:buBlip>
              <a:defRPr/>
            </a:pPr>
            <a:endParaRPr lang="en-GB" sz="1600" b="1"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000" b="1"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US" sz="1700" dirty="0">
              <a:solidFill>
                <a:prstClr val="black"/>
              </a:solidFill>
              <a:latin typeface="+mj-lt"/>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0" indent="0">
              <a:lnSpc>
                <a:spcPct val="150000"/>
              </a:lnSpc>
              <a:buNone/>
              <a:defRPr/>
            </a:pPr>
            <a:endParaRPr lang="en-IN" sz="2000" b="1" dirty="0">
              <a:solidFill>
                <a:srgbClr val="1F3D7C"/>
              </a:solidFill>
            </a:endParaRPr>
          </a:p>
        </p:txBody>
      </p:sp>
      <p:pic>
        <p:nvPicPr>
          <p:cNvPr id="7" name="Picture 6">
            <a:extLst>
              <a:ext uri="{FF2B5EF4-FFF2-40B4-BE49-F238E27FC236}">
                <a16:creationId xmlns:a16="http://schemas.microsoft.com/office/drawing/2014/main" id="{DB2CBEBA-604C-454D-8F44-749C1AC4B44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04581" y="5695231"/>
            <a:ext cx="1987419" cy="62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78872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41550" y="447311"/>
            <a:ext cx="9992520" cy="803607"/>
          </a:xfrm>
          <a:prstGeom prst="rect">
            <a:avLst/>
          </a:prstGeom>
          <a:solidFill>
            <a:srgbClr val="1F3D7C"/>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solidFill>
                  <a:schemeClr val="bg1"/>
                </a:solidFill>
              </a:rPr>
              <a:t>Implementation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550" y="1299075"/>
            <a:ext cx="9992520" cy="45719"/>
          </a:xfrm>
          <a:prstGeom prst="rect">
            <a:avLst/>
          </a:prstGeom>
        </p:spPr>
      </p:pic>
      <p:pic>
        <p:nvPicPr>
          <p:cNvPr id="4" name="Picture 3">
            <a:extLst>
              <a:ext uri="{FF2B5EF4-FFF2-40B4-BE49-F238E27FC236}">
                <a16:creationId xmlns:a16="http://schemas.microsoft.com/office/drawing/2014/main" id="{F6C72B3D-AA8B-4A74-A424-D757472B4FB5}"/>
              </a:ext>
            </a:extLst>
          </p:cNvPr>
          <p:cNvPicPr>
            <a:picLocks noChangeAspect="1"/>
          </p:cNvPicPr>
          <p:nvPr/>
        </p:nvPicPr>
        <p:blipFill>
          <a:blip r:embed="rId4"/>
          <a:stretch>
            <a:fillRect/>
          </a:stretch>
        </p:blipFill>
        <p:spPr>
          <a:xfrm>
            <a:off x="383964" y="1555064"/>
            <a:ext cx="11424071" cy="4651427"/>
          </a:xfrm>
          <a:prstGeom prst="rect">
            <a:avLst/>
          </a:prstGeom>
        </p:spPr>
      </p:pic>
      <p:sp>
        <p:nvSpPr>
          <p:cNvPr id="2" name="Rectangle 1">
            <a:extLst>
              <a:ext uri="{FF2B5EF4-FFF2-40B4-BE49-F238E27FC236}">
                <a16:creationId xmlns:a16="http://schemas.microsoft.com/office/drawing/2014/main" id="{01EC2D46-696B-48B3-992C-9DCACA104051}"/>
              </a:ext>
            </a:extLst>
          </p:cNvPr>
          <p:cNvSpPr/>
          <p:nvPr/>
        </p:nvSpPr>
        <p:spPr>
          <a:xfrm>
            <a:off x="1041550" y="5120640"/>
            <a:ext cx="10223858" cy="3468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783589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787939" y="1501222"/>
            <a:ext cx="11225721" cy="4525679"/>
          </a:xfrm>
          <a:prstGeom prst="rect">
            <a:avLst/>
          </a:prstGeom>
        </p:spPr>
        <p:txBody>
          <a:bodyPr>
            <a:norm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3900" indent="-355600">
              <a:buFont typeface="Arial" panose="020B0604020202020204" pitchFamily="34" charset="0"/>
              <a:buChar char="•"/>
            </a:pPr>
            <a:endParaRPr lang="en-GB" dirty="0"/>
          </a:p>
          <a:p>
            <a:pPr marL="368300" indent="0">
              <a:buSzPct val="128000"/>
              <a:buNone/>
            </a:pPr>
            <a:endParaRPr lang="en-GB" sz="1800" dirty="0">
              <a:latin typeface="Myanmar Text" panose="020B0502040204020203" pitchFamily="34" charset="0"/>
              <a:cs typeface="Myanmar Text" panose="020B0502040204020203" pitchFamily="34" charset="0"/>
            </a:endParaRPr>
          </a:p>
        </p:txBody>
      </p:sp>
      <p:sp>
        <p:nvSpPr>
          <p:cNvPr id="8" name="Title 1">
            <a:extLst>
              <a:ext uri="{FF2B5EF4-FFF2-40B4-BE49-F238E27FC236}">
                <a16:creationId xmlns:a16="http://schemas.microsoft.com/office/drawing/2014/main" id="{8597223A-C9A8-4262-884D-1A9463DECE2A}"/>
              </a:ext>
            </a:extLst>
          </p:cNvPr>
          <p:cNvSpPr txBox="1">
            <a:spLocks/>
          </p:cNvSpPr>
          <p:nvPr/>
        </p:nvSpPr>
        <p:spPr>
          <a:xfrm>
            <a:off x="1099740" y="460034"/>
            <a:ext cx="9992520" cy="803607"/>
          </a:xfrm>
          <a:prstGeom prst="rect">
            <a:avLst/>
          </a:prstGeom>
          <a:solidFill>
            <a:srgbClr val="1F3D7C"/>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solidFill>
                  <a:schemeClr val="bg1"/>
                </a:solidFill>
              </a:rPr>
              <a:t>Tentative Project Timeline</a:t>
            </a:r>
          </a:p>
        </p:txBody>
      </p:sp>
      <p:pic>
        <p:nvPicPr>
          <p:cNvPr id="9" name="Picture 8">
            <a:extLst>
              <a:ext uri="{FF2B5EF4-FFF2-40B4-BE49-F238E27FC236}">
                <a16:creationId xmlns:a16="http://schemas.microsoft.com/office/drawing/2014/main" id="{0FE4359B-5FC6-4389-B3A6-DB9F3AEDF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740" y="1213119"/>
            <a:ext cx="9992520" cy="45719"/>
          </a:xfrm>
          <a:prstGeom prst="rect">
            <a:avLst/>
          </a:prstGeom>
        </p:spPr>
      </p:pic>
      <p:pic>
        <p:nvPicPr>
          <p:cNvPr id="5" name="Picture 4">
            <a:extLst>
              <a:ext uri="{FF2B5EF4-FFF2-40B4-BE49-F238E27FC236}">
                <a16:creationId xmlns:a16="http://schemas.microsoft.com/office/drawing/2014/main" id="{A126D02C-51B9-489B-8A73-82C804D57389}"/>
              </a:ext>
            </a:extLst>
          </p:cNvPr>
          <p:cNvPicPr>
            <a:picLocks noChangeAspect="1"/>
          </p:cNvPicPr>
          <p:nvPr/>
        </p:nvPicPr>
        <p:blipFill>
          <a:blip r:embed="rId4"/>
          <a:stretch>
            <a:fillRect/>
          </a:stretch>
        </p:blipFill>
        <p:spPr>
          <a:xfrm>
            <a:off x="1367414" y="1368249"/>
            <a:ext cx="9457172" cy="4658652"/>
          </a:xfrm>
          <a:prstGeom prst="rect">
            <a:avLst/>
          </a:prstGeom>
        </p:spPr>
      </p:pic>
    </p:spTree>
    <p:extLst>
      <p:ext uri="{BB962C8B-B14F-4D97-AF65-F5344CB8AC3E}">
        <p14:creationId xmlns:p14="http://schemas.microsoft.com/office/powerpoint/2010/main" val="20727840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787939" y="1501222"/>
            <a:ext cx="11225721" cy="4525679"/>
          </a:xfrm>
          <a:prstGeom prst="rect">
            <a:avLst/>
          </a:prstGeom>
        </p:spPr>
        <p:txBody>
          <a:bodyPr>
            <a:norm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3900" indent="-355600">
              <a:buFont typeface="Arial" panose="020B0604020202020204" pitchFamily="34" charset="0"/>
              <a:buChar char="•"/>
            </a:pPr>
            <a:endParaRPr lang="en-GB" dirty="0"/>
          </a:p>
          <a:p>
            <a:pPr marL="368300" indent="0">
              <a:buSzPct val="128000"/>
              <a:buNone/>
            </a:pPr>
            <a:endParaRPr lang="en-GB" sz="1800" dirty="0">
              <a:latin typeface="Myanmar Text" panose="020B0502040204020203" pitchFamily="34" charset="0"/>
              <a:cs typeface="Myanmar Text" panose="020B0502040204020203" pitchFamily="34" charset="0"/>
            </a:endParaRPr>
          </a:p>
        </p:txBody>
      </p:sp>
      <p:sp>
        <p:nvSpPr>
          <p:cNvPr id="8" name="Title 1">
            <a:extLst>
              <a:ext uri="{FF2B5EF4-FFF2-40B4-BE49-F238E27FC236}">
                <a16:creationId xmlns:a16="http://schemas.microsoft.com/office/drawing/2014/main" id="{8597223A-C9A8-4262-884D-1A9463DECE2A}"/>
              </a:ext>
            </a:extLst>
          </p:cNvPr>
          <p:cNvSpPr txBox="1">
            <a:spLocks/>
          </p:cNvSpPr>
          <p:nvPr/>
        </p:nvSpPr>
        <p:spPr>
          <a:xfrm>
            <a:off x="1116520" y="602667"/>
            <a:ext cx="9992520" cy="803607"/>
          </a:xfrm>
          <a:prstGeom prst="rect">
            <a:avLst/>
          </a:prstGeom>
          <a:solidFill>
            <a:srgbClr val="1F3D7C"/>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solidFill>
                  <a:schemeClr val="bg1"/>
                </a:solidFill>
              </a:rPr>
              <a:t>Project Update</a:t>
            </a:r>
          </a:p>
        </p:txBody>
      </p:sp>
      <p:pic>
        <p:nvPicPr>
          <p:cNvPr id="9" name="Picture 8">
            <a:extLst>
              <a:ext uri="{FF2B5EF4-FFF2-40B4-BE49-F238E27FC236}">
                <a16:creationId xmlns:a16="http://schemas.microsoft.com/office/drawing/2014/main" id="{0FE4359B-5FC6-4389-B3A6-DB9F3AEDF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179" y="1455519"/>
            <a:ext cx="9992520" cy="45719"/>
          </a:xfrm>
          <a:prstGeom prst="rect">
            <a:avLst/>
          </a:prstGeom>
        </p:spPr>
      </p:pic>
      <p:sp>
        <p:nvSpPr>
          <p:cNvPr id="10" name="Content Placeholder 2">
            <a:extLst>
              <a:ext uri="{FF2B5EF4-FFF2-40B4-BE49-F238E27FC236}">
                <a16:creationId xmlns:a16="http://schemas.microsoft.com/office/drawing/2014/main" id="{A2BF8BC9-3EC3-4DAB-A9B6-A9B0C5E50D50}"/>
              </a:ext>
            </a:extLst>
          </p:cNvPr>
          <p:cNvSpPr>
            <a:spLocks noGrp="1"/>
          </p:cNvSpPr>
          <p:nvPr/>
        </p:nvSpPr>
        <p:spPr>
          <a:xfrm>
            <a:off x="482060" y="1546942"/>
            <a:ext cx="11225721" cy="477751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Scope and high-level design agreed</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Completion of User Engagement Sessions </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Integration with Colposcopy Equipment gaining pace with DP Medical</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Assessments are in the build and customisation phase in </a:t>
            </a:r>
            <a:r>
              <a:rPr lang="en-GB" sz="2400" dirty="0" err="1">
                <a:solidFill>
                  <a:prstClr val="black"/>
                </a:solidFill>
                <a:latin typeface="+mj-lt"/>
                <a:cs typeface="Myanmar Text" panose="020B0502040204020203" pitchFamily="34" charset="0"/>
              </a:rPr>
              <a:t>Cellma</a:t>
            </a: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Next Steps</a:t>
            </a:r>
          </a:p>
          <a:p>
            <a:pPr lvl="2">
              <a:lnSpc>
                <a:spcPct val="150000"/>
              </a:lnSpc>
              <a:buSzPct val="163000"/>
              <a:buBlip>
                <a:blip r:embed="rId4"/>
              </a:buBlip>
              <a:defRPr/>
            </a:pPr>
            <a:r>
              <a:rPr lang="en-GB" sz="2000" dirty="0">
                <a:solidFill>
                  <a:prstClr val="black"/>
                </a:solidFill>
                <a:latin typeface="+mj-lt"/>
                <a:cs typeface="Myanmar Text" panose="020B0502040204020203" pitchFamily="34" charset="0"/>
              </a:rPr>
              <a:t>Share online assessments with user group for feedback</a:t>
            </a:r>
          </a:p>
          <a:p>
            <a:pPr lvl="2">
              <a:lnSpc>
                <a:spcPct val="150000"/>
              </a:lnSpc>
              <a:buSzPct val="163000"/>
              <a:buBlip>
                <a:blip r:embed="rId4"/>
              </a:buBlip>
              <a:defRPr/>
            </a:pPr>
            <a:r>
              <a:rPr lang="en-GB" sz="2000" dirty="0">
                <a:solidFill>
                  <a:prstClr val="black"/>
                </a:solidFill>
                <a:latin typeface="+mj-lt"/>
                <a:cs typeface="Myanmar Text" panose="020B0502040204020203" pitchFamily="34" charset="0"/>
              </a:rPr>
              <a:t>Finalise process flow and workflows</a:t>
            </a:r>
          </a:p>
          <a:p>
            <a:pPr lvl="1">
              <a:lnSpc>
                <a:spcPct val="150000"/>
              </a:lnSpc>
              <a:buSzPct val="163000"/>
              <a:buBlip>
                <a:blip r:embed="rId4"/>
              </a:buBlip>
              <a:defRPr/>
            </a:pPr>
            <a:r>
              <a:rPr lang="en-GB" sz="2400" dirty="0">
                <a:solidFill>
                  <a:prstClr val="black"/>
                </a:solidFill>
                <a:latin typeface="+mj-lt"/>
                <a:cs typeface="Myanmar Text" panose="020B0502040204020203" pitchFamily="34" charset="0"/>
              </a:rPr>
              <a:t>Consider later phase developments – long-term commitment to project</a:t>
            </a:r>
          </a:p>
          <a:p>
            <a:pPr marL="914400" lvl="2" indent="0">
              <a:lnSpc>
                <a:spcPct val="150000"/>
              </a:lnSpc>
              <a:buSzPct val="163000"/>
              <a:buNone/>
              <a:defRPr/>
            </a:pPr>
            <a:endParaRPr lang="en-GB" sz="20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b="1" dirty="0">
              <a:solidFill>
                <a:prstClr val="black"/>
              </a:solidFill>
              <a:latin typeface="+mj-lt"/>
              <a:cs typeface="Myanmar Text" panose="020B0502040204020203" pitchFamily="34" charset="0"/>
            </a:endParaRPr>
          </a:p>
          <a:p>
            <a:pPr lvl="2">
              <a:lnSpc>
                <a:spcPct val="150000"/>
              </a:lnSpc>
              <a:buSzPct val="163000"/>
              <a:buBlip>
                <a:blip r:embed="rId4"/>
              </a:buBlip>
              <a:defRPr/>
            </a:pPr>
            <a:endParaRPr lang="en-GB" sz="1600" b="1"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000" b="1"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GB" sz="2400" dirty="0">
              <a:solidFill>
                <a:prstClr val="black"/>
              </a:solidFill>
              <a:latin typeface="+mj-lt"/>
              <a:cs typeface="Myanmar Text" panose="020B0502040204020203" pitchFamily="34" charset="0"/>
            </a:endParaRPr>
          </a:p>
          <a:p>
            <a:pPr lvl="1">
              <a:lnSpc>
                <a:spcPct val="150000"/>
              </a:lnSpc>
              <a:buSzPct val="163000"/>
              <a:buBlip>
                <a:blip r:embed="rId4"/>
              </a:buBlip>
              <a:defRPr/>
            </a:pPr>
            <a:endParaRPr lang="en-US" sz="1700" dirty="0">
              <a:solidFill>
                <a:prstClr val="black"/>
              </a:solidFill>
              <a:latin typeface="+mj-lt"/>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457200" lvl="1" indent="0">
              <a:lnSpc>
                <a:spcPct val="150000"/>
              </a:lnSpc>
              <a:buNone/>
              <a:defRPr/>
            </a:pPr>
            <a:endParaRPr lang="en-IN" sz="1600" dirty="0">
              <a:solidFill>
                <a:prstClr val="black"/>
              </a:solidFill>
              <a:latin typeface="Myanmar Text" panose="020B0502040204020203" pitchFamily="34" charset="0"/>
              <a:cs typeface="Myanmar Text" panose="020B0502040204020203" pitchFamily="34" charset="0"/>
            </a:endParaRPr>
          </a:p>
          <a:p>
            <a:pPr marL="0" indent="0">
              <a:lnSpc>
                <a:spcPct val="150000"/>
              </a:lnSpc>
              <a:buNone/>
              <a:defRPr/>
            </a:pPr>
            <a:endParaRPr lang="en-IN" sz="2000" b="1" dirty="0">
              <a:solidFill>
                <a:srgbClr val="1F3D7C"/>
              </a:solidFill>
            </a:endParaRPr>
          </a:p>
        </p:txBody>
      </p:sp>
      <p:pic>
        <p:nvPicPr>
          <p:cNvPr id="7" name="Picture 6">
            <a:extLst>
              <a:ext uri="{FF2B5EF4-FFF2-40B4-BE49-F238E27FC236}">
                <a16:creationId xmlns:a16="http://schemas.microsoft.com/office/drawing/2014/main" id="{DB2CBEBA-604C-454D-8F44-749C1AC4B44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04581" y="5861066"/>
            <a:ext cx="1987419" cy="62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33900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04581" y="5700712"/>
            <a:ext cx="1987419" cy="62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7"/>
          <p:cNvSpPr txBox="1">
            <a:spLocks noChangeArrowheads="1"/>
          </p:cNvSpPr>
          <p:nvPr/>
        </p:nvSpPr>
        <p:spPr bwMode="auto">
          <a:xfrm>
            <a:off x="4242777" y="2586397"/>
            <a:ext cx="35718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en-GB" sz="5400" b="1" dirty="0">
                <a:solidFill>
                  <a:schemeClr val="tx2"/>
                </a:solidFill>
                <a:latin typeface="Calibri" pitchFamily="34" charset="0"/>
              </a:rPr>
              <a:t>END</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0662" y="3663323"/>
            <a:ext cx="9916107" cy="89335"/>
          </a:xfrm>
          <a:prstGeom prst="rect">
            <a:avLst/>
          </a:prstGeom>
        </p:spPr>
      </p:pic>
    </p:spTree>
    <p:extLst>
      <p:ext uri="{BB962C8B-B14F-4D97-AF65-F5344CB8AC3E}">
        <p14:creationId xmlns:p14="http://schemas.microsoft.com/office/powerpoint/2010/main" val="3252217888"/>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00056" y="4263699"/>
            <a:ext cx="2592288" cy="584775"/>
          </a:xfrm>
          <a:prstGeom prst="rect">
            <a:avLst/>
          </a:prstGeom>
        </p:spPr>
        <p:txBody>
          <a:bodyPr wrap="square">
            <a:spAutoFit/>
          </a:bodyPr>
          <a:lstStyle/>
          <a:p>
            <a:pPr algn="ctr"/>
            <a:r>
              <a:rPr lang="en-GB" sz="1600" dirty="0">
                <a:solidFill>
                  <a:schemeClr val="bg1"/>
                </a:solidFill>
                <a:latin typeface="Arial" panose="020B0604020202020204" pitchFamily="34" charset="0"/>
                <a:cs typeface="Arial" panose="020B0604020202020204" pitchFamily="34" charset="0"/>
              </a:rPr>
              <a:t>Elaine Parry &amp; </a:t>
            </a:r>
          </a:p>
          <a:p>
            <a:pPr algn="ctr"/>
            <a:r>
              <a:rPr lang="en-GB" sz="1600" dirty="0">
                <a:solidFill>
                  <a:schemeClr val="bg1"/>
                </a:solidFill>
                <a:latin typeface="Arial" panose="020B0604020202020204" pitchFamily="34" charset="0"/>
                <a:cs typeface="Arial" panose="020B0604020202020204" pitchFamily="34" charset="0"/>
              </a:rPr>
              <a:t>Joanna Targosz</a:t>
            </a:r>
            <a:endParaRPr lang="en-GB" sz="1600" b="1" dirty="0">
              <a:solidFill>
                <a:schemeClr val="bg1"/>
              </a:solidFill>
              <a:latin typeface="Arial" pitchFamily="34" charset="0"/>
              <a:cs typeface="Arial" pitchFamily="34" charset="0"/>
            </a:endParaRPr>
          </a:p>
        </p:txBody>
      </p:sp>
      <p:pic>
        <p:nvPicPr>
          <p:cNvPr id="6" name="Picture 5"/>
          <p:cNvPicPr>
            <a:picLocks noChangeAspect="1"/>
          </p:cNvPicPr>
          <p:nvPr/>
        </p:nvPicPr>
        <p:blipFill>
          <a:blip r:embed="rId3"/>
          <a:stretch>
            <a:fillRect/>
          </a:stretch>
        </p:blipFill>
        <p:spPr>
          <a:xfrm>
            <a:off x="190163" y="5959296"/>
            <a:ext cx="2085013" cy="749873"/>
          </a:xfrm>
          <a:prstGeom prst="rect">
            <a:avLst/>
          </a:prstGeom>
        </p:spPr>
      </p:pic>
      <p:pic>
        <p:nvPicPr>
          <p:cNvPr id="7" name="Picture 6"/>
          <p:cNvPicPr>
            <a:picLocks noChangeAspect="1"/>
          </p:cNvPicPr>
          <p:nvPr/>
        </p:nvPicPr>
        <p:blipFill>
          <a:blip r:embed="rId4"/>
          <a:stretch>
            <a:fillRect/>
          </a:stretch>
        </p:blipFill>
        <p:spPr>
          <a:xfrm>
            <a:off x="10742174" y="116632"/>
            <a:ext cx="1310754" cy="1316850"/>
          </a:xfrm>
          <a:prstGeom prst="rect">
            <a:avLst/>
          </a:prstGeom>
        </p:spPr>
      </p:pic>
      <p:sp>
        <p:nvSpPr>
          <p:cNvPr id="8" name="TextBox 7"/>
          <p:cNvSpPr txBox="1"/>
          <p:nvPr/>
        </p:nvSpPr>
        <p:spPr>
          <a:xfrm>
            <a:off x="495300" y="1984029"/>
            <a:ext cx="5292080" cy="646331"/>
          </a:xfrm>
          <a:prstGeom prst="rect">
            <a:avLst/>
          </a:prstGeom>
          <a:noFill/>
        </p:spPr>
        <p:txBody>
          <a:bodyPr wrap="square" rtlCol="0">
            <a:spAutoFit/>
          </a:bodyPr>
          <a:lstStyle/>
          <a:p>
            <a:pPr algn="ctr"/>
            <a:r>
              <a:rPr lang="en-GB" sz="3600" b="1" dirty="0">
                <a:solidFill>
                  <a:schemeClr val="tx2"/>
                </a:solidFill>
                <a:latin typeface="Arial" panose="020B0604020202020204" pitchFamily="34" charset="0"/>
                <a:cs typeface="Arial" panose="020B0604020202020204" pitchFamily="34" charset="0"/>
              </a:rPr>
              <a:t>National Datasets</a:t>
            </a:r>
            <a:endParaRPr lang="en-GB" sz="4000" b="1" dirty="0">
              <a:solidFill>
                <a:srgbClr val="004380"/>
              </a:solidFill>
              <a:latin typeface="Arial" pitchFamily="34" charset="0"/>
              <a:cs typeface="Arial" pitchFamily="34" charset="0"/>
            </a:endParaRPr>
          </a:p>
        </p:txBody>
      </p:sp>
    </p:spTree>
    <p:extLst>
      <p:ext uri="{BB962C8B-B14F-4D97-AF65-F5344CB8AC3E}">
        <p14:creationId xmlns:p14="http://schemas.microsoft.com/office/powerpoint/2010/main" val="3815985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CYP Dataset Online Workshop</a:t>
            </a:r>
          </a:p>
        </p:txBody>
      </p:sp>
      <p:sp>
        <p:nvSpPr>
          <p:cNvPr id="3" name="Text Placeholder 2"/>
          <p:cNvSpPr>
            <a:spLocks noGrp="1"/>
          </p:cNvSpPr>
          <p:nvPr>
            <p:ph type="body" sz="quarter" idx="10"/>
          </p:nvPr>
        </p:nvSpPr>
        <p:spPr/>
        <p:txBody>
          <a:bodyPr/>
          <a:lstStyle/>
          <a:p>
            <a:r>
              <a:rPr lang="en-GB" dirty="0"/>
              <a:t>PHS RSA Team</a:t>
            </a:r>
          </a:p>
        </p:txBody>
      </p:sp>
    </p:spTree>
    <p:extLst>
      <p:ext uri="{BB962C8B-B14F-4D97-AF65-F5344CB8AC3E}">
        <p14:creationId xmlns:p14="http://schemas.microsoft.com/office/powerpoint/2010/main" val="27163215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solidFill>
                  <a:srgbClr val="7030A0"/>
                </a:solidFill>
              </a:rPr>
              <a:t>Development of National Dataset for Children &amp; Young People</a:t>
            </a:r>
            <a:endParaRPr lang="en-GB" sz="3600" dirty="0"/>
          </a:p>
        </p:txBody>
      </p:sp>
      <p:sp>
        <p:nvSpPr>
          <p:cNvPr id="3" name="Content Placeholder 2"/>
          <p:cNvSpPr>
            <a:spLocks noGrp="1"/>
          </p:cNvSpPr>
          <p:nvPr>
            <p:ph idx="1"/>
          </p:nvPr>
        </p:nvSpPr>
        <p:spPr>
          <a:xfrm>
            <a:off x="2152650" y="1825626"/>
            <a:ext cx="7886700" cy="3726089"/>
          </a:xfrm>
        </p:spPr>
        <p:txBody>
          <a:bodyPr>
            <a:normAutofit fontScale="92500" lnSpcReduction="20000"/>
          </a:bodyPr>
          <a:lstStyle/>
          <a:p>
            <a:pPr>
              <a:lnSpc>
                <a:spcPct val="160000"/>
              </a:lnSpc>
              <a:spcBef>
                <a:spcPts val="600"/>
              </a:spcBef>
            </a:pPr>
            <a:r>
              <a:rPr lang="en-GB" altLang="en-US" sz="2400" dirty="0">
                <a:solidFill>
                  <a:schemeClr val="tx2"/>
                </a:solidFill>
              </a:rPr>
              <a:t>Developed as part of the CMO Quality Improvement  subgroup</a:t>
            </a:r>
            <a:r>
              <a:rPr lang="en-GB" sz="2400" dirty="0">
                <a:solidFill>
                  <a:schemeClr val="accent5">
                    <a:lumMod val="50000"/>
                  </a:schemeClr>
                </a:solidFill>
              </a:rPr>
              <a:t> </a:t>
            </a:r>
          </a:p>
          <a:p>
            <a:pPr>
              <a:lnSpc>
                <a:spcPct val="160000"/>
              </a:lnSpc>
              <a:spcBef>
                <a:spcPts val="600"/>
              </a:spcBef>
            </a:pPr>
            <a:r>
              <a:rPr lang="en-GB" sz="2400" dirty="0">
                <a:solidFill>
                  <a:schemeClr val="accent5">
                    <a:lumMod val="50000"/>
                  </a:schemeClr>
                </a:solidFill>
              </a:rPr>
              <a:t>Provides analytics and intelligence, including support of some of the Quality Performance Indicators (QPIs)  </a:t>
            </a:r>
          </a:p>
          <a:p>
            <a:pPr>
              <a:lnSpc>
                <a:spcPct val="160000"/>
              </a:lnSpc>
              <a:spcBef>
                <a:spcPts val="600"/>
              </a:spcBef>
            </a:pPr>
            <a:r>
              <a:rPr lang="en-GB" altLang="en-US" sz="2400" dirty="0">
                <a:solidFill>
                  <a:schemeClr val="tx2"/>
                </a:solidFill>
              </a:rPr>
              <a:t>Consultation in Summer 2019, piloted in NHS Fife and NHS Ayrshire &amp; Arran</a:t>
            </a:r>
          </a:p>
          <a:p>
            <a:pPr>
              <a:lnSpc>
                <a:spcPct val="160000"/>
              </a:lnSpc>
              <a:spcBef>
                <a:spcPts val="600"/>
              </a:spcBef>
            </a:pPr>
            <a:r>
              <a:rPr lang="en-GB" altLang="en-US" sz="2400" dirty="0">
                <a:solidFill>
                  <a:schemeClr val="tx2"/>
                </a:solidFill>
              </a:rPr>
              <a:t> Prior to development of national IT system, completion &amp; submission will be via data recording template</a:t>
            </a:r>
          </a:p>
        </p:txBody>
      </p:sp>
    </p:spTree>
    <p:extLst>
      <p:ext uri="{BB962C8B-B14F-4D97-AF65-F5344CB8AC3E}">
        <p14:creationId xmlns:p14="http://schemas.microsoft.com/office/powerpoint/2010/main" val="2512266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4664"/>
            <a:ext cx="9144000" cy="584775"/>
          </a:xfrm>
          <a:prstGeom prst="rect">
            <a:avLst/>
          </a:prstGeom>
        </p:spPr>
        <p:txBody>
          <a:bodyPr wrap="square">
            <a:spAutoFit/>
          </a:bodyPr>
          <a:lstStyle/>
          <a:p>
            <a:pPr algn="ctr"/>
            <a:r>
              <a:rPr lang="en-GB" sz="3200" b="1" dirty="0">
                <a:solidFill>
                  <a:srgbClr val="002060"/>
                </a:solidFill>
                <a:latin typeface="Arial" pitchFamily="34" charset="0"/>
                <a:cs typeface="Arial" pitchFamily="34" charset="0"/>
              </a:rPr>
              <a:t>Self-Referral</a:t>
            </a:r>
            <a:r>
              <a:rPr lang="en-GB" sz="2800" b="1" dirty="0">
                <a:solidFill>
                  <a:srgbClr val="002060"/>
                </a:solidFill>
                <a:latin typeface="Arial" pitchFamily="34" charset="0"/>
                <a:cs typeface="Arial" pitchFamily="34" charset="0"/>
              </a:rPr>
              <a:t> Subgroup</a:t>
            </a:r>
          </a:p>
        </p:txBody>
      </p:sp>
      <p:pic>
        <p:nvPicPr>
          <p:cNvPr id="4" name="Picture 3"/>
          <p:cNvPicPr>
            <a:picLocks noChangeAspect="1"/>
          </p:cNvPicPr>
          <p:nvPr/>
        </p:nvPicPr>
        <p:blipFill>
          <a:blip r:embed="rId3"/>
          <a:stretch>
            <a:fillRect/>
          </a:stretch>
        </p:blipFill>
        <p:spPr>
          <a:xfrm>
            <a:off x="9984432" y="5243048"/>
            <a:ext cx="2091848" cy="1556480"/>
          </a:xfrm>
          <a:prstGeom prst="rect">
            <a:avLst/>
          </a:prstGeom>
        </p:spPr>
      </p:pic>
      <p:sp>
        <p:nvSpPr>
          <p:cNvPr id="19" name="Rectangle 18"/>
          <p:cNvSpPr/>
          <p:nvPr/>
        </p:nvSpPr>
        <p:spPr>
          <a:xfrm>
            <a:off x="1056957" y="1703618"/>
            <a:ext cx="9144000" cy="3539430"/>
          </a:xfrm>
          <a:prstGeom prst="rect">
            <a:avLst/>
          </a:prstGeom>
        </p:spPr>
        <p:txBody>
          <a:bodyPr wrap="square">
            <a:spAutoFit/>
          </a:bodyPr>
          <a:lstStyle/>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Development of the national protocol</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National awareness raising campaign for the self-referral service</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Options for a website and accessing services via telephony, as well as how information can be made available in accessible formats. </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Retention period recommendation</a:t>
            </a:r>
          </a:p>
          <a:p>
            <a:pPr marL="914400" lvl="1" indent="-457200">
              <a:buFont typeface="Arial" panose="020B0604020202020204" pitchFamily="34" charset="0"/>
              <a:buChar char="•"/>
            </a:pPr>
            <a:endParaRPr lang="en-GB" sz="28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19506962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52650" y="179090"/>
            <a:ext cx="7886700" cy="1157179"/>
          </a:xfrm>
        </p:spPr>
        <p:txBody>
          <a:bodyPr>
            <a:normAutofit/>
          </a:bodyPr>
          <a:lstStyle/>
          <a:p>
            <a:r>
              <a:rPr lang="en-GB" sz="3600" dirty="0">
                <a:solidFill>
                  <a:srgbClr val="7030A0"/>
                </a:solidFill>
              </a:rPr>
              <a:t>National Dataset Benefits</a:t>
            </a:r>
          </a:p>
        </p:txBody>
      </p:sp>
      <p:grpSp>
        <p:nvGrpSpPr>
          <p:cNvPr id="5" name="Group 4"/>
          <p:cNvGrpSpPr/>
          <p:nvPr/>
        </p:nvGrpSpPr>
        <p:grpSpPr>
          <a:xfrm>
            <a:off x="2695496" y="2407581"/>
            <a:ext cx="1778193" cy="816918"/>
            <a:chOff x="568322" y="1837703"/>
            <a:chExt cx="1778193" cy="789477"/>
          </a:xfrm>
        </p:grpSpPr>
        <p:sp>
          <p:nvSpPr>
            <p:cNvPr id="6" name="TextBox 5"/>
            <p:cNvSpPr txBox="1"/>
            <p:nvPr/>
          </p:nvSpPr>
          <p:spPr>
            <a:xfrm>
              <a:off x="673149" y="2025475"/>
              <a:ext cx="1612811" cy="386670"/>
            </a:xfrm>
            <a:prstGeom prst="rect">
              <a:avLst/>
            </a:prstGeom>
            <a:noFill/>
          </p:spPr>
          <p:txBody>
            <a:bodyPr wrap="square" rtlCol="0">
              <a:spAutoFit/>
            </a:bodyPr>
            <a:lstStyle/>
            <a:p>
              <a:pPr algn="ctr"/>
              <a:r>
                <a:rPr lang="en-GB" sz="2000" b="1" dirty="0">
                  <a:solidFill>
                    <a:srgbClr val="92D050"/>
                  </a:solidFill>
                  <a:latin typeface="Calibri Light" panose="020F0302020204030204" pitchFamily="34" charset="0"/>
                  <a:cs typeface="Calibri Light" panose="020F0302020204030204" pitchFamily="34" charset="0"/>
                </a:rPr>
                <a:t>Local Services</a:t>
              </a:r>
            </a:p>
          </p:txBody>
        </p:sp>
        <p:sp>
          <p:nvSpPr>
            <p:cNvPr id="7" name="Oval 6"/>
            <p:cNvSpPr/>
            <p:nvPr/>
          </p:nvSpPr>
          <p:spPr>
            <a:xfrm>
              <a:off x="568322" y="1837703"/>
              <a:ext cx="1778193" cy="789477"/>
            </a:xfrm>
            <a:prstGeom prst="ellipse">
              <a:avLst/>
            </a:prstGeom>
            <a:noFill/>
            <a:ln w="317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2D050"/>
                </a:solidFill>
              </a:endParaRPr>
            </a:p>
          </p:txBody>
        </p:sp>
      </p:grpSp>
      <p:grpSp>
        <p:nvGrpSpPr>
          <p:cNvPr id="8" name="Group 7"/>
          <p:cNvGrpSpPr/>
          <p:nvPr/>
        </p:nvGrpSpPr>
        <p:grpSpPr>
          <a:xfrm>
            <a:off x="7604525" y="2083621"/>
            <a:ext cx="1778193" cy="866097"/>
            <a:chOff x="508642" y="1879838"/>
            <a:chExt cx="1778193" cy="928331"/>
          </a:xfrm>
        </p:grpSpPr>
        <p:sp>
          <p:nvSpPr>
            <p:cNvPr id="9" name="TextBox 8"/>
            <p:cNvSpPr txBox="1"/>
            <p:nvPr/>
          </p:nvSpPr>
          <p:spPr>
            <a:xfrm>
              <a:off x="621625" y="2127074"/>
              <a:ext cx="1552225" cy="437738"/>
            </a:xfrm>
            <a:prstGeom prst="rect">
              <a:avLst/>
            </a:prstGeom>
            <a:noFill/>
          </p:spPr>
          <p:txBody>
            <a:bodyPr wrap="square" rtlCol="0">
              <a:spAutoFit/>
            </a:bodyPr>
            <a:lstStyle/>
            <a:p>
              <a:pPr algn="ctr"/>
              <a:r>
                <a:rPr lang="en-GB" sz="2000" b="1" dirty="0">
                  <a:solidFill>
                    <a:srgbClr val="92D050"/>
                  </a:solidFill>
                  <a:latin typeface="Calibri Light" panose="020F0302020204030204" pitchFamily="34" charset="0"/>
                  <a:cs typeface="Calibri Light" panose="020F0302020204030204" pitchFamily="34" charset="0"/>
                </a:rPr>
                <a:t>Service Users</a:t>
              </a:r>
            </a:p>
          </p:txBody>
        </p:sp>
        <p:sp>
          <p:nvSpPr>
            <p:cNvPr id="10" name="Oval 9"/>
            <p:cNvSpPr/>
            <p:nvPr/>
          </p:nvSpPr>
          <p:spPr>
            <a:xfrm>
              <a:off x="508642" y="1879838"/>
              <a:ext cx="1778193" cy="928331"/>
            </a:xfrm>
            <a:prstGeom prst="ellipse">
              <a:avLst/>
            </a:prstGeom>
            <a:noFill/>
            <a:ln w="317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5">
                    <a:lumMod val="75000"/>
                  </a:schemeClr>
                </a:solidFill>
              </a:endParaRPr>
            </a:p>
          </p:txBody>
        </p:sp>
      </p:grpSp>
      <p:grpSp>
        <p:nvGrpSpPr>
          <p:cNvPr id="11" name="Group 10"/>
          <p:cNvGrpSpPr/>
          <p:nvPr/>
        </p:nvGrpSpPr>
        <p:grpSpPr>
          <a:xfrm>
            <a:off x="5511184" y="4278060"/>
            <a:ext cx="2277404" cy="1005500"/>
            <a:chOff x="508642" y="1892669"/>
            <a:chExt cx="1778193" cy="857315"/>
          </a:xfrm>
        </p:grpSpPr>
        <p:sp>
          <p:nvSpPr>
            <p:cNvPr id="12" name="TextBox 11"/>
            <p:cNvSpPr txBox="1"/>
            <p:nvPr/>
          </p:nvSpPr>
          <p:spPr>
            <a:xfrm>
              <a:off x="643281" y="2035049"/>
              <a:ext cx="1447428" cy="603562"/>
            </a:xfrm>
            <a:prstGeom prst="rect">
              <a:avLst/>
            </a:prstGeom>
            <a:noFill/>
          </p:spPr>
          <p:txBody>
            <a:bodyPr wrap="square" rtlCol="0">
              <a:spAutoFit/>
            </a:bodyPr>
            <a:lstStyle/>
            <a:p>
              <a:pPr algn="ctr"/>
              <a:r>
                <a:rPr lang="en-GB" sz="2000" b="1" dirty="0">
                  <a:solidFill>
                    <a:srgbClr val="92D050"/>
                  </a:solidFill>
                  <a:latin typeface="Calibri Light" panose="020F0302020204030204" pitchFamily="34" charset="0"/>
                  <a:cs typeface="Calibri Light" panose="020F0302020204030204" pitchFamily="34" charset="0"/>
                </a:rPr>
                <a:t>National &amp; NHS Board Level</a:t>
              </a:r>
            </a:p>
          </p:txBody>
        </p:sp>
        <p:sp>
          <p:nvSpPr>
            <p:cNvPr id="13" name="Oval 12"/>
            <p:cNvSpPr/>
            <p:nvPr/>
          </p:nvSpPr>
          <p:spPr>
            <a:xfrm>
              <a:off x="508642" y="1892669"/>
              <a:ext cx="1778193" cy="857315"/>
            </a:xfrm>
            <a:prstGeom prst="ellipse">
              <a:avLst/>
            </a:prstGeom>
            <a:noFill/>
            <a:ln w="317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5">
                    <a:lumMod val="75000"/>
                  </a:schemeClr>
                </a:solidFill>
              </a:endParaRPr>
            </a:p>
          </p:txBody>
        </p:sp>
      </p:grpSp>
      <p:sp>
        <p:nvSpPr>
          <p:cNvPr id="14" name="TextBox 13"/>
          <p:cNvSpPr txBox="1"/>
          <p:nvPr/>
        </p:nvSpPr>
        <p:spPr>
          <a:xfrm>
            <a:off x="1508575" y="1255820"/>
            <a:ext cx="1527999" cy="1384995"/>
          </a:xfrm>
          <a:prstGeom prst="rect">
            <a:avLst/>
          </a:prstGeom>
          <a:noFill/>
        </p:spPr>
        <p:txBody>
          <a:bodyPr wrap="square" rtlCol="0">
            <a:spAutoFit/>
          </a:bodyPr>
          <a:lstStyle/>
          <a:p>
            <a:pPr algn="ctr"/>
            <a:r>
              <a:rPr lang="en-GB" sz="1400" kern="600" dirty="0">
                <a:solidFill>
                  <a:schemeClr val="accent5">
                    <a:lumMod val="75000"/>
                  </a:schemeClr>
                </a:solidFill>
                <a:latin typeface="+mj-lt"/>
              </a:rPr>
              <a:t>Information </a:t>
            </a:r>
            <a:r>
              <a:rPr lang="en-GB" sz="1400" dirty="0">
                <a:solidFill>
                  <a:schemeClr val="accent5">
                    <a:lumMod val="75000"/>
                  </a:schemeClr>
                </a:solidFill>
                <a:latin typeface="+mj-lt"/>
              </a:rPr>
              <a:t>on workload, activity &amp; demographics of CYP accessing services </a:t>
            </a:r>
          </a:p>
          <a:p>
            <a:pPr algn="ctr"/>
            <a:endParaRPr lang="en-GB" sz="1400" dirty="0">
              <a:solidFill>
                <a:schemeClr val="accent5">
                  <a:lumMod val="75000"/>
                </a:schemeClr>
              </a:solidFill>
              <a:latin typeface="+mj-lt"/>
            </a:endParaRPr>
          </a:p>
        </p:txBody>
      </p:sp>
      <p:sp>
        <p:nvSpPr>
          <p:cNvPr id="15" name="TextBox 14"/>
          <p:cNvSpPr txBox="1"/>
          <p:nvPr/>
        </p:nvSpPr>
        <p:spPr>
          <a:xfrm>
            <a:off x="1573128" y="2922216"/>
            <a:ext cx="963198" cy="523220"/>
          </a:xfrm>
          <a:prstGeom prst="rect">
            <a:avLst/>
          </a:prstGeom>
          <a:noFill/>
        </p:spPr>
        <p:txBody>
          <a:bodyPr wrap="square" rtlCol="0">
            <a:spAutoFit/>
          </a:bodyPr>
          <a:lstStyle/>
          <a:p>
            <a:pPr algn="ctr"/>
            <a:r>
              <a:rPr lang="en-GB" sz="1400" dirty="0">
                <a:solidFill>
                  <a:schemeClr val="accent5">
                    <a:lumMod val="75000"/>
                  </a:schemeClr>
                </a:solidFill>
                <a:latin typeface="+mj-lt"/>
              </a:rPr>
              <a:t>Perform audits</a:t>
            </a:r>
          </a:p>
        </p:txBody>
      </p:sp>
      <p:sp>
        <p:nvSpPr>
          <p:cNvPr id="16" name="Rectangle 15"/>
          <p:cNvSpPr/>
          <p:nvPr/>
        </p:nvSpPr>
        <p:spPr>
          <a:xfrm>
            <a:off x="1665670" y="3653989"/>
            <a:ext cx="1591164" cy="738664"/>
          </a:xfrm>
          <a:prstGeom prst="rect">
            <a:avLst/>
          </a:prstGeom>
        </p:spPr>
        <p:txBody>
          <a:bodyPr wrap="square">
            <a:spAutoFit/>
          </a:bodyPr>
          <a:lstStyle/>
          <a:p>
            <a:pPr algn="ctr"/>
            <a:r>
              <a:rPr lang="en-GB" sz="1400" dirty="0">
                <a:solidFill>
                  <a:schemeClr val="accent5">
                    <a:lumMod val="75000"/>
                  </a:schemeClr>
                </a:solidFill>
                <a:latin typeface="+mj-lt"/>
                <a:ea typeface="Calibri" panose="020F0502020204030204" pitchFamily="34" charset="0"/>
                <a:cs typeface="Arial" panose="020B0604020202020204" pitchFamily="34" charset="0"/>
              </a:rPr>
              <a:t>Identify potential areas for improvement</a:t>
            </a:r>
            <a:endParaRPr lang="en-GB" sz="1400" dirty="0">
              <a:solidFill>
                <a:schemeClr val="accent5">
                  <a:lumMod val="75000"/>
                </a:schemeClr>
              </a:solidFill>
              <a:latin typeface="+mj-lt"/>
            </a:endParaRPr>
          </a:p>
        </p:txBody>
      </p:sp>
      <p:sp>
        <p:nvSpPr>
          <p:cNvPr id="17" name="Rectangle 16"/>
          <p:cNvSpPr/>
          <p:nvPr/>
        </p:nvSpPr>
        <p:spPr>
          <a:xfrm>
            <a:off x="6521704" y="1185136"/>
            <a:ext cx="2286000" cy="553357"/>
          </a:xfrm>
          <a:prstGeom prst="rect">
            <a:avLst/>
          </a:prstGeom>
        </p:spPr>
        <p:txBody>
          <a:bodyPr wrap="square">
            <a:spAutoFit/>
          </a:bodyPr>
          <a:lstStyle/>
          <a:p>
            <a:pPr algn="ctr">
              <a:lnSpc>
                <a:spcPct val="107000"/>
              </a:lnSpc>
              <a:spcAft>
                <a:spcPts val="800"/>
              </a:spcAft>
            </a:pPr>
            <a:r>
              <a:rPr lang="en-GB" sz="1400" dirty="0">
                <a:solidFill>
                  <a:schemeClr val="accent5">
                    <a:lumMod val="75000"/>
                  </a:schemeClr>
                </a:solidFill>
                <a:latin typeface="Calibri Light" panose="020F0302020204030204" pitchFamily="34" charset="0"/>
                <a:ea typeface="Calibri" panose="020F0502020204030204" pitchFamily="34" charset="0"/>
                <a:cs typeface="Calibri Light" panose="020F0302020204030204" pitchFamily="34" charset="0"/>
              </a:rPr>
              <a:t>Improved understanding of  CYP needs &amp; requirements</a:t>
            </a:r>
          </a:p>
        </p:txBody>
      </p:sp>
      <p:sp>
        <p:nvSpPr>
          <p:cNvPr id="18" name="Rectangle 17"/>
          <p:cNvSpPr/>
          <p:nvPr/>
        </p:nvSpPr>
        <p:spPr>
          <a:xfrm>
            <a:off x="8315784" y="3100127"/>
            <a:ext cx="2229679" cy="783869"/>
          </a:xfrm>
          <a:prstGeom prst="rect">
            <a:avLst/>
          </a:prstGeom>
        </p:spPr>
        <p:txBody>
          <a:bodyPr wrap="square">
            <a:spAutoFit/>
          </a:bodyPr>
          <a:lstStyle/>
          <a:p>
            <a:pPr algn="ctr">
              <a:lnSpc>
                <a:spcPct val="107000"/>
              </a:lnSpc>
              <a:spcAft>
                <a:spcPts val="800"/>
              </a:spcAft>
            </a:pPr>
            <a:r>
              <a:rPr lang="en-GB" sz="1400" dirty="0">
                <a:solidFill>
                  <a:schemeClr val="accent5">
                    <a:lumMod val="75000"/>
                  </a:schemeClr>
                </a:solidFill>
                <a:latin typeface="+mj-lt"/>
                <a:ea typeface="Calibri" panose="020F0502020204030204" pitchFamily="34" charset="0"/>
                <a:cs typeface="Arial" panose="020B0604020202020204" pitchFamily="34" charset="0"/>
              </a:rPr>
              <a:t>Improved provision of services for those affected by rape and sexual assault </a:t>
            </a:r>
            <a:endParaRPr lang="en-GB" sz="1400" dirty="0">
              <a:solidFill>
                <a:schemeClr val="accent5">
                  <a:lumMod val="75000"/>
                </a:schemeClr>
              </a:solidFill>
              <a:latin typeface="+mj-lt"/>
              <a:ea typeface="Calibri" panose="020F0502020204030204" pitchFamily="34" charset="0"/>
              <a:cs typeface="Times New Roman" panose="02020603050405020304" pitchFamily="18" charset="0"/>
            </a:endParaRPr>
          </a:p>
        </p:txBody>
      </p:sp>
      <p:sp>
        <p:nvSpPr>
          <p:cNvPr id="19" name="Rectangle 18"/>
          <p:cNvSpPr/>
          <p:nvPr/>
        </p:nvSpPr>
        <p:spPr>
          <a:xfrm rot="10800000" flipV="1">
            <a:off x="5756904" y="5645047"/>
            <a:ext cx="2165927" cy="523220"/>
          </a:xfrm>
          <a:prstGeom prst="rect">
            <a:avLst/>
          </a:prstGeom>
        </p:spPr>
        <p:txBody>
          <a:bodyPr wrap="square">
            <a:spAutoFit/>
          </a:bodyPr>
          <a:lstStyle/>
          <a:p>
            <a:pPr algn="ctr"/>
            <a:r>
              <a:rPr lang="en-GB" sz="1400" dirty="0">
                <a:solidFill>
                  <a:schemeClr val="accent5">
                    <a:lumMod val="75000"/>
                  </a:schemeClr>
                </a:solidFill>
                <a:latin typeface="+mj-lt"/>
                <a:ea typeface="Calibri" panose="020F0502020204030204" pitchFamily="34" charset="0"/>
                <a:cs typeface="Arial" panose="020B0604020202020204" pitchFamily="34" charset="0"/>
              </a:rPr>
              <a:t>National &amp; local policy development and delivery</a:t>
            </a:r>
            <a:endParaRPr lang="en-GB" sz="1400" dirty="0">
              <a:solidFill>
                <a:schemeClr val="accent5">
                  <a:lumMod val="75000"/>
                </a:schemeClr>
              </a:solidFill>
              <a:latin typeface="+mj-lt"/>
            </a:endParaRPr>
          </a:p>
        </p:txBody>
      </p:sp>
      <p:sp>
        <p:nvSpPr>
          <p:cNvPr id="20" name="Rectangle 19"/>
          <p:cNvSpPr/>
          <p:nvPr/>
        </p:nvSpPr>
        <p:spPr>
          <a:xfrm>
            <a:off x="7818712" y="5363768"/>
            <a:ext cx="1619854" cy="322845"/>
          </a:xfrm>
          <a:prstGeom prst="rect">
            <a:avLst/>
          </a:prstGeom>
        </p:spPr>
        <p:txBody>
          <a:bodyPr wrap="square">
            <a:spAutoFit/>
          </a:bodyPr>
          <a:lstStyle/>
          <a:p>
            <a:pPr>
              <a:lnSpc>
                <a:spcPct val="107000"/>
              </a:lnSpc>
              <a:spcAft>
                <a:spcPts val="800"/>
              </a:spcAft>
            </a:pPr>
            <a:r>
              <a:rPr lang="en-GB" sz="1400" dirty="0">
                <a:solidFill>
                  <a:schemeClr val="accent5">
                    <a:lumMod val="75000"/>
                  </a:schemeClr>
                </a:solidFill>
                <a:latin typeface="+mj-lt"/>
                <a:ea typeface="Calibri" panose="020F0502020204030204" pitchFamily="34" charset="0"/>
                <a:cs typeface="Arial" panose="020B0604020202020204" pitchFamily="34" charset="0"/>
              </a:rPr>
              <a:t>Data for research </a:t>
            </a:r>
            <a:endParaRPr lang="en-GB" sz="1400" dirty="0">
              <a:solidFill>
                <a:schemeClr val="accent5">
                  <a:lumMod val="75000"/>
                </a:schemeClr>
              </a:solidFill>
              <a:latin typeface="+mj-lt"/>
              <a:ea typeface="Calibri" panose="020F0502020204030204" pitchFamily="34" charset="0"/>
              <a:cs typeface="Times New Roman" panose="02020603050405020304" pitchFamily="18" charset="0"/>
            </a:endParaRPr>
          </a:p>
        </p:txBody>
      </p:sp>
      <p:sp>
        <p:nvSpPr>
          <p:cNvPr id="21" name="Rectangle 20"/>
          <p:cNvSpPr/>
          <p:nvPr/>
        </p:nvSpPr>
        <p:spPr>
          <a:xfrm>
            <a:off x="3296808" y="4768594"/>
            <a:ext cx="1883081" cy="553357"/>
          </a:xfrm>
          <a:prstGeom prst="rect">
            <a:avLst/>
          </a:prstGeom>
        </p:spPr>
        <p:txBody>
          <a:bodyPr wrap="square">
            <a:spAutoFit/>
          </a:bodyPr>
          <a:lstStyle/>
          <a:p>
            <a:pPr algn="ctr">
              <a:lnSpc>
                <a:spcPct val="107000"/>
              </a:lnSpc>
              <a:spcAft>
                <a:spcPts val="800"/>
              </a:spcAft>
            </a:pPr>
            <a:r>
              <a:rPr lang="en-GB" sz="1400" dirty="0">
                <a:solidFill>
                  <a:schemeClr val="accent5">
                    <a:lumMod val="75000"/>
                  </a:schemeClr>
                </a:solidFill>
                <a:latin typeface="+mj-lt"/>
                <a:ea typeface="Calibri" panose="020F0502020204030204" pitchFamily="34" charset="0"/>
                <a:cs typeface="Arial" panose="020B0604020202020204" pitchFamily="34" charset="0"/>
              </a:rPr>
              <a:t>Provision of publications &amp; reports</a:t>
            </a:r>
            <a:endParaRPr lang="en-GB" sz="1400" dirty="0">
              <a:solidFill>
                <a:schemeClr val="accent5">
                  <a:lumMod val="75000"/>
                </a:schemeClr>
              </a:solidFill>
              <a:latin typeface="+mj-lt"/>
              <a:ea typeface="Calibri" panose="020F0502020204030204" pitchFamily="34" charset="0"/>
              <a:cs typeface="Times New Roman" panose="02020603050405020304" pitchFamily="18" charset="0"/>
            </a:endParaRPr>
          </a:p>
        </p:txBody>
      </p:sp>
      <p:sp>
        <p:nvSpPr>
          <p:cNvPr id="22" name="Rectangle 21"/>
          <p:cNvSpPr/>
          <p:nvPr/>
        </p:nvSpPr>
        <p:spPr>
          <a:xfrm>
            <a:off x="8035512" y="4453043"/>
            <a:ext cx="1842247" cy="738664"/>
          </a:xfrm>
          <a:prstGeom prst="rect">
            <a:avLst/>
          </a:prstGeom>
        </p:spPr>
        <p:txBody>
          <a:bodyPr wrap="square">
            <a:spAutoFit/>
          </a:bodyPr>
          <a:lstStyle/>
          <a:p>
            <a:pPr algn="ctr"/>
            <a:r>
              <a:rPr lang="en-GB" sz="1400" dirty="0">
                <a:solidFill>
                  <a:schemeClr val="accent5">
                    <a:lumMod val="75000"/>
                  </a:schemeClr>
                </a:solidFill>
                <a:latin typeface="+mj-lt"/>
                <a:ea typeface="Calibri" panose="020F0502020204030204" pitchFamily="34" charset="0"/>
                <a:cs typeface="Arial" panose="020B0604020202020204" pitchFamily="34" charset="0"/>
              </a:rPr>
              <a:t>Support quality indicators established by HIS</a:t>
            </a:r>
            <a:endParaRPr lang="en-GB" sz="1400" dirty="0">
              <a:solidFill>
                <a:schemeClr val="accent5">
                  <a:lumMod val="75000"/>
                </a:schemeClr>
              </a:solidFill>
              <a:latin typeface="+mj-lt"/>
            </a:endParaRPr>
          </a:p>
        </p:txBody>
      </p:sp>
      <p:sp>
        <p:nvSpPr>
          <p:cNvPr id="24" name="TextBox 23"/>
          <p:cNvSpPr txBox="1"/>
          <p:nvPr/>
        </p:nvSpPr>
        <p:spPr>
          <a:xfrm>
            <a:off x="4987705" y="2314691"/>
            <a:ext cx="2593641" cy="1569660"/>
          </a:xfrm>
          <a:prstGeom prst="rect">
            <a:avLst/>
          </a:prstGeom>
          <a:noFill/>
        </p:spPr>
        <p:txBody>
          <a:bodyPr wrap="square" rtlCol="0">
            <a:spAutoFit/>
          </a:bodyPr>
          <a:lstStyle/>
          <a:p>
            <a:pPr algn="ctr"/>
            <a:r>
              <a:rPr lang="en-GB" sz="2400" b="1" dirty="0">
                <a:solidFill>
                  <a:srgbClr val="00B0F0"/>
                </a:solidFill>
              </a:rPr>
              <a:t>Consistent </a:t>
            </a:r>
          </a:p>
          <a:p>
            <a:pPr algn="ctr"/>
            <a:r>
              <a:rPr lang="en-GB" sz="2400" b="1" dirty="0">
                <a:solidFill>
                  <a:srgbClr val="00B0F0"/>
                </a:solidFill>
              </a:rPr>
              <a:t>Reliable</a:t>
            </a:r>
          </a:p>
          <a:p>
            <a:pPr algn="ctr"/>
            <a:r>
              <a:rPr lang="en-GB" sz="2400" b="1" dirty="0">
                <a:solidFill>
                  <a:srgbClr val="00B0F0"/>
                </a:solidFill>
              </a:rPr>
              <a:t>Comparable </a:t>
            </a:r>
          </a:p>
          <a:p>
            <a:pPr algn="ctr"/>
            <a:r>
              <a:rPr lang="en-GB" sz="2400" b="1" dirty="0">
                <a:solidFill>
                  <a:srgbClr val="00B0F0"/>
                </a:solidFill>
              </a:rPr>
              <a:t>Information </a:t>
            </a:r>
          </a:p>
        </p:txBody>
      </p:sp>
      <p:sp>
        <p:nvSpPr>
          <p:cNvPr id="25" name="Arc 24"/>
          <p:cNvSpPr/>
          <p:nvPr/>
        </p:nvSpPr>
        <p:spPr>
          <a:xfrm rot="20825805">
            <a:off x="6860905" y="2611618"/>
            <a:ext cx="1381856" cy="344677"/>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6" name="Rectangle 25"/>
          <p:cNvSpPr/>
          <p:nvPr/>
        </p:nvSpPr>
        <p:spPr>
          <a:xfrm>
            <a:off x="9173549" y="1600049"/>
            <a:ext cx="1492749" cy="783869"/>
          </a:xfrm>
          <a:prstGeom prst="rect">
            <a:avLst/>
          </a:prstGeom>
        </p:spPr>
        <p:txBody>
          <a:bodyPr wrap="square">
            <a:spAutoFit/>
          </a:bodyPr>
          <a:lstStyle/>
          <a:p>
            <a:pPr algn="ctr">
              <a:lnSpc>
                <a:spcPct val="107000"/>
              </a:lnSpc>
              <a:spcAft>
                <a:spcPts val="800"/>
              </a:spcAft>
            </a:pPr>
            <a:r>
              <a:rPr lang="en-GB" sz="1400" dirty="0">
                <a:solidFill>
                  <a:schemeClr val="accent5">
                    <a:lumMod val="75000"/>
                  </a:schemeClr>
                </a:solidFill>
                <a:latin typeface="+mj-lt"/>
                <a:ea typeface="Calibri" panose="020F0502020204030204" pitchFamily="34" charset="0"/>
                <a:cs typeface="Arial" panose="020B0604020202020204" pitchFamily="34" charset="0"/>
              </a:rPr>
              <a:t>Better delivery of  service to meet those needs</a:t>
            </a:r>
            <a:endParaRPr lang="en-GB" sz="1400" dirty="0">
              <a:solidFill>
                <a:schemeClr val="accent5">
                  <a:lumMod val="75000"/>
                </a:schemeClr>
              </a:solidFill>
              <a:latin typeface="+mj-lt"/>
              <a:ea typeface="Calibri" panose="020F0502020204030204" pitchFamily="34" charset="0"/>
              <a:cs typeface="Times New Roman" panose="02020603050405020304" pitchFamily="18" charset="0"/>
            </a:endParaRPr>
          </a:p>
        </p:txBody>
      </p:sp>
      <p:sp>
        <p:nvSpPr>
          <p:cNvPr id="28" name="Arc 27"/>
          <p:cNvSpPr/>
          <p:nvPr/>
        </p:nvSpPr>
        <p:spPr>
          <a:xfrm rot="11680915" flipV="1">
            <a:off x="4545471" y="2873545"/>
            <a:ext cx="1065517" cy="156849"/>
          </a:xfrm>
          <a:prstGeom prst="arc">
            <a:avLst>
              <a:gd name="adj1" fmla="val 11224034"/>
              <a:gd name="adj2" fmla="val 2135993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9" name="Arc 28"/>
          <p:cNvSpPr/>
          <p:nvPr/>
        </p:nvSpPr>
        <p:spPr>
          <a:xfrm rot="4310797">
            <a:off x="6018275" y="4104127"/>
            <a:ext cx="771608" cy="235419"/>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3" name="TextBox 32"/>
          <p:cNvSpPr txBox="1"/>
          <p:nvPr/>
        </p:nvSpPr>
        <p:spPr>
          <a:xfrm>
            <a:off x="2975688" y="1083590"/>
            <a:ext cx="1861992" cy="738664"/>
          </a:xfrm>
          <a:prstGeom prst="rect">
            <a:avLst/>
          </a:prstGeom>
          <a:noFill/>
        </p:spPr>
        <p:txBody>
          <a:bodyPr wrap="square" rtlCol="0">
            <a:spAutoFit/>
          </a:bodyPr>
          <a:lstStyle/>
          <a:p>
            <a:pPr algn="ctr"/>
            <a:r>
              <a:rPr lang="en-GB" sz="1400" dirty="0">
                <a:solidFill>
                  <a:schemeClr val="accent5">
                    <a:lumMod val="75000"/>
                  </a:schemeClr>
                </a:solidFill>
                <a:latin typeface="+mj-lt"/>
              </a:rPr>
              <a:t>Access to routine reports, e.g. MI, HIS indicators</a:t>
            </a:r>
          </a:p>
        </p:txBody>
      </p:sp>
      <p:sp>
        <p:nvSpPr>
          <p:cNvPr id="34" name="Arc 33"/>
          <p:cNvSpPr/>
          <p:nvPr/>
        </p:nvSpPr>
        <p:spPr>
          <a:xfrm rot="8764696">
            <a:off x="2195822" y="3401461"/>
            <a:ext cx="1007835" cy="235419"/>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5" name="Arc 34"/>
          <p:cNvSpPr/>
          <p:nvPr/>
        </p:nvSpPr>
        <p:spPr>
          <a:xfrm rot="17645468">
            <a:off x="3294335" y="1786467"/>
            <a:ext cx="1072446" cy="235419"/>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6" name="Arc 35"/>
          <p:cNvSpPr/>
          <p:nvPr/>
        </p:nvSpPr>
        <p:spPr>
          <a:xfrm rot="14124895" flipV="1">
            <a:off x="2736268" y="2132587"/>
            <a:ext cx="497072" cy="142590"/>
          </a:xfrm>
          <a:prstGeom prst="arc">
            <a:avLst>
              <a:gd name="adj1" fmla="val 11224034"/>
              <a:gd name="adj2" fmla="val 2135993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7" name="Arc 36"/>
          <p:cNvSpPr/>
          <p:nvPr/>
        </p:nvSpPr>
        <p:spPr>
          <a:xfrm rot="10096124" flipV="1">
            <a:off x="2119624" y="2774833"/>
            <a:ext cx="546779" cy="156849"/>
          </a:xfrm>
          <a:prstGeom prst="arc">
            <a:avLst>
              <a:gd name="adj1" fmla="val 11224034"/>
              <a:gd name="adj2" fmla="val 2135993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8" name="Arc 37"/>
          <p:cNvSpPr/>
          <p:nvPr/>
        </p:nvSpPr>
        <p:spPr>
          <a:xfrm>
            <a:off x="8928926" y="1896054"/>
            <a:ext cx="688365" cy="344677"/>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9" name="Arc 38"/>
          <p:cNvSpPr/>
          <p:nvPr/>
        </p:nvSpPr>
        <p:spPr>
          <a:xfrm rot="2771583">
            <a:off x="8898860" y="3056072"/>
            <a:ext cx="771608" cy="344677"/>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0" name="Arc 39"/>
          <p:cNvSpPr/>
          <p:nvPr/>
        </p:nvSpPr>
        <p:spPr>
          <a:xfrm rot="14305633" flipV="1">
            <a:off x="8118901" y="1778540"/>
            <a:ext cx="373458" cy="156849"/>
          </a:xfrm>
          <a:prstGeom prst="arc">
            <a:avLst>
              <a:gd name="adj1" fmla="val 11224034"/>
              <a:gd name="adj2" fmla="val 2135993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1" name="Arc 40"/>
          <p:cNvSpPr/>
          <p:nvPr/>
        </p:nvSpPr>
        <p:spPr>
          <a:xfrm rot="1271444">
            <a:off x="7760266" y="4669989"/>
            <a:ext cx="771608" cy="258961"/>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3" name="Arc 42"/>
          <p:cNvSpPr/>
          <p:nvPr/>
        </p:nvSpPr>
        <p:spPr>
          <a:xfrm rot="2554063">
            <a:off x="7503662" y="5357399"/>
            <a:ext cx="848769" cy="214017"/>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4" name="Arc 43"/>
          <p:cNvSpPr/>
          <p:nvPr/>
        </p:nvSpPr>
        <p:spPr>
          <a:xfrm rot="5400000">
            <a:off x="6439688" y="5537114"/>
            <a:ext cx="625786" cy="235419"/>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5" name="Arc 44"/>
          <p:cNvSpPr/>
          <p:nvPr/>
        </p:nvSpPr>
        <p:spPr>
          <a:xfrm rot="9822499" flipV="1">
            <a:off x="4769112" y="4725299"/>
            <a:ext cx="727763" cy="229643"/>
          </a:xfrm>
          <a:prstGeom prst="arc">
            <a:avLst>
              <a:gd name="adj1" fmla="val 11224034"/>
              <a:gd name="adj2" fmla="val 2135993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6" name="TextBox 45"/>
          <p:cNvSpPr txBox="1"/>
          <p:nvPr/>
        </p:nvSpPr>
        <p:spPr>
          <a:xfrm>
            <a:off x="3194553" y="3646815"/>
            <a:ext cx="1777696" cy="738664"/>
          </a:xfrm>
          <a:prstGeom prst="rect">
            <a:avLst/>
          </a:prstGeom>
          <a:noFill/>
        </p:spPr>
        <p:txBody>
          <a:bodyPr wrap="square" rtlCol="0">
            <a:spAutoFit/>
          </a:bodyPr>
          <a:lstStyle/>
          <a:p>
            <a:pPr algn="ctr"/>
            <a:r>
              <a:rPr lang="en-GB" sz="1400" kern="600" dirty="0">
                <a:solidFill>
                  <a:schemeClr val="accent5">
                    <a:lumMod val="75000"/>
                  </a:schemeClr>
                </a:solidFill>
                <a:latin typeface="+mj-lt"/>
              </a:rPr>
              <a:t>Measure quality &amp; adherence to standards</a:t>
            </a:r>
            <a:endParaRPr lang="en-GB" sz="1400" dirty="0">
              <a:solidFill>
                <a:schemeClr val="accent5">
                  <a:lumMod val="75000"/>
                </a:schemeClr>
              </a:solidFill>
              <a:latin typeface="+mj-lt"/>
            </a:endParaRPr>
          </a:p>
        </p:txBody>
      </p:sp>
      <p:sp>
        <p:nvSpPr>
          <p:cNvPr id="47" name="TextBox 46"/>
          <p:cNvSpPr txBox="1"/>
          <p:nvPr/>
        </p:nvSpPr>
        <p:spPr>
          <a:xfrm>
            <a:off x="4206100" y="1765856"/>
            <a:ext cx="1728479" cy="738664"/>
          </a:xfrm>
          <a:prstGeom prst="rect">
            <a:avLst/>
          </a:prstGeom>
          <a:noFill/>
        </p:spPr>
        <p:txBody>
          <a:bodyPr wrap="square" rtlCol="0">
            <a:spAutoFit/>
          </a:bodyPr>
          <a:lstStyle/>
          <a:p>
            <a:pPr algn="ctr"/>
            <a:r>
              <a:rPr lang="en-GB" sz="1400" kern="600" dirty="0">
                <a:solidFill>
                  <a:schemeClr val="accent5">
                    <a:lumMod val="75000"/>
                  </a:schemeClr>
                </a:solidFill>
                <a:latin typeface="+mj-lt"/>
              </a:rPr>
              <a:t>Inform decisions about resources required</a:t>
            </a:r>
            <a:endParaRPr lang="en-GB" sz="1400" dirty="0">
              <a:solidFill>
                <a:schemeClr val="accent5">
                  <a:lumMod val="75000"/>
                </a:schemeClr>
              </a:solidFill>
              <a:latin typeface="+mj-lt"/>
            </a:endParaRPr>
          </a:p>
        </p:txBody>
      </p:sp>
      <p:sp>
        <p:nvSpPr>
          <p:cNvPr id="48" name="Arc 47"/>
          <p:cNvSpPr/>
          <p:nvPr/>
        </p:nvSpPr>
        <p:spPr>
          <a:xfrm rot="20864031">
            <a:off x="4011767" y="2180185"/>
            <a:ext cx="848769" cy="284857"/>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9" name="Arc 48"/>
          <p:cNvSpPr/>
          <p:nvPr/>
        </p:nvSpPr>
        <p:spPr>
          <a:xfrm rot="5098730">
            <a:off x="3442535" y="3526566"/>
            <a:ext cx="757202" cy="235419"/>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2" name="Rectangle 41"/>
          <p:cNvSpPr/>
          <p:nvPr/>
        </p:nvSpPr>
        <p:spPr>
          <a:xfrm rot="10800000" flipV="1">
            <a:off x="3861041" y="5498947"/>
            <a:ext cx="1822581" cy="523220"/>
          </a:xfrm>
          <a:prstGeom prst="rect">
            <a:avLst/>
          </a:prstGeom>
        </p:spPr>
        <p:txBody>
          <a:bodyPr wrap="square">
            <a:spAutoFit/>
          </a:bodyPr>
          <a:lstStyle/>
          <a:p>
            <a:pPr algn="ctr"/>
            <a:r>
              <a:rPr lang="en-GB" sz="1400" dirty="0">
                <a:solidFill>
                  <a:schemeClr val="accent5">
                    <a:lumMod val="75000"/>
                  </a:schemeClr>
                </a:solidFill>
                <a:latin typeface="+mj-lt"/>
                <a:ea typeface="Calibri" panose="020F0502020204030204" pitchFamily="34" charset="0"/>
                <a:cs typeface="Arial" panose="020B0604020202020204" pitchFamily="34" charset="0"/>
              </a:rPr>
              <a:t>Inform public health strategies</a:t>
            </a:r>
            <a:endParaRPr lang="en-GB" sz="1400" dirty="0">
              <a:solidFill>
                <a:schemeClr val="accent5">
                  <a:lumMod val="75000"/>
                </a:schemeClr>
              </a:solidFill>
              <a:latin typeface="+mj-lt"/>
            </a:endParaRPr>
          </a:p>
        </p:txBody>
      </p:sp>
      <p:sp>
        <p:nvSpPr>
          <p:cNvPr id="50" name="Arc 49"/>
          <p:cNvSpPr/>
          <p:nvPr/>
        </p:nvSpPr>
        <p:spPr>
          <a:xfrm rot="9145791">
            <a:off x="4840290" y="5299672"/>
            <a:ext cx="1108619" cy="235419"/>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117157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1" grpId="0"/>
      <p:bldP spid="22" grpId="0"/>
      <p:bldP spid="25" grpId="0" animBg="1"/>
      <p:bldP spid="26" grpId="0"/>
      <p:bldP spid="28" grpId="0" animBg="1"/>
      <p:bldP spid="29" grpId="0" animBg="1"/>
      <p:bldP spid="33" grpId="0"/>
      <p:bldP spid="34" grpId="0" animBg="1"/>
      <p:bldP spid="35" grpId="0" animBg="1"/>
      <p:bldP spid="36" grpId="0" animBg="1"/>
      <p:bldP spid="37" grpId="0" animBg="1"/>
      <p:bldP spid="38" grpId="0" animBg="1"/>
      <p:bldP spid="39" grpId="0" animBg="1"/>
      <p:bldP spid="40" grpId="0" animBg="1"/>
      <p:bldP spid="41" grpId="0" animBg="1"/>
      <p:bldP spid="43" grpId="0" animBg="1"/>
      <p:bldP spid="44" grpId="0" animBg="1"/>
      <p:bldP spid="45" grpId="0" animBg="1"/>
      <p:bldP spid="46" grpId="0"/>
      <p:bldP spid="47" grpId="0"/>
      <p:bldP spid="48" grpId="0" animBg="1"/>
      <p:bldP spid="49" grpId="0" animBg="1"/>
      <p:bldP spid="42" grpId="0"/>
      <p:bldP spid="50"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9151" y="3476210"/>
            <a:ext cx="1580095" cy="2248942"/>
          </a:xfrm>
          <a:prstGeom prst="rect">
            <a:avLst/>
          </a:prstGeom>
          <a:ln>
            <a:solidFill>
              <a:schemeClr val="tx1">
                <a:lumMod val="50000"/>
                <a:lumOff val="50000"/>
              </a:schemeClr>
            </a:solidFill>
          </a:ln>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2359" y="5404514"/>
            <a:ext cx="1636766" cy="590402"/>
          </a:xfrm>
          <a:prstGeom prst="rect">
            <a:avLst/>
          </a:prstGeom>
        </p:spPr>
      </p:pic>
      <p:sp>
        <p:nvSpPr>
          <p:cNvPr id="4" name="Title 1"/>
          <p:cNvSpPr>
            <a:spLocks noGrp="1"/>
          </p:cNvSpPr>
          <p:nvPr>
            <p:ph type="title"/>
          </p:nvPr>
        </p:nvSpPr>
        <p:spPr>
          <a:xfrm>
            <a:off x="2152650" y="179090"/>
            <a:ext cx="7886700" cy="1157179"/>
          </a:xfrm>
        </p:spPr>
        <p:txBody>
          <a:bodyPr>
            <a:normAutofit/>
          </a:bodyPr>
          <a:lstStyle/>
          <a:p>
            <a:r>
              <a:rPr lang="en-GB" sz="3600" dirty="0">
                <a:solidFill>
                  <a:srgbClr val="7030A0"/>
                </a:solidFill>
              </a:rPr>
              <a:t>National Dataset Content</a:t>
            </a:r>
          </a:p>
        </p:txBody>
      </p:sp>
      <p:sp>
        <p:nvSpPr>
          <p:cNvPr id="9" name="Right Brace 8"/>
          <p:cNvSpPr/>
          <p:nvPr/>
        </p:nvSpPr>
        <p:spPr>
          <a:xfrm>
            <a:off x="3410323" y="2166126"/>
            <a:ext cx="463695" cy="3641601"/>
          </a:xfrm>
          <a:prstGeom prst="rightBrace">
            <a:avLst>
              <a:gd name="adj1" fmla="val 56042"/>
              <a:gd name="adj2" fmla="val 39693"/>
            </a:avLst>
          </a:pr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7812" y="4459568"/>
            <a:ext cx="1181170" cy="1596020"/>
          </a:xfrm>
          <a:prstGeom prst="rect">
            <a:avLst/>
          </a:prstGeom>
          <a:ln>
            <a:noFill/>
          </a:ln>
          <a:effectLst>
            <a:outerShdw blurRad="190500" algn="tl" rotWithShape="0">
              <a:srgbClr val="000000">
                <a:alpha val="70000"/>
              </a:srgbClr>
            </a:outerShdw>
          </a:effectLst>
        </p:spPr>
      </p:pic>
      <p:sp>
        <p:nvSpPr>
          <p:cNvPr id="11" name="TextBox 10"/>
          <p:cNvSpPr txBox="1"/>
          <p:nvPr/>
        </p:nvSpPr>
        <p:spPr>
          <a:xfrm>
            <a:off x="4059321" y="4616526"/>
            <a:ext cx="2356045" cy="400110"/>
          </a:xfrm>
          <a:prstGeom prst="rect">
            <a:avLst/>
          </a:prstGeom>
          <a:noFill/>
        </p:spPr>
        <p:txBody>
          <a:bodyPr wrap="square" rtlCol="0">
            <a:spAutoFit/>
          </a:bodyPr>
          <a:lstStyle/>
          <a:p>
            <a:pPr algn="ctr"/>
            <a:r>
              <a:rPr lang="en-GB" sz="2000" b="1" dirty="0">
                <a:solidFill>
                  <a:schemeClr val="accent5">
                    <a:lumMod val="75000"/>
                  </a:schemeClr>
                </a:solidFill>
              </a:rPr>
              <a:t>National Reporting</a:t>
            </a:r>
          </a:p>
        </p:txBody>
      </p:sp>
      <p:sp>
        <p:nvSpPr>
          <p:cNvPr id="12" name="TextBox 11"/>
          <p:cNvSpPr txBox="1"/>
          <p:nvPr/>
        </p:nvSpPr>
        <p:spPr>
          <a:xfrm>
            <a:off x="7430200" y="4705535"/>
            <a:ext cx="1632600" cy="707886"/>
          </a:xfrm>
          <a:prstGeom prst="rect">
            <a:avLst/>
          </a:prstGeom>
          <a:solidFill>
            <a:schemeClr val="bg1">
              <a:alpha val="63000"/>
            </a:schemeClr>
          </a:solidFill>
        </p:spPr>
        <p:txBody>
          <a:bodyPr wrap="square" rtlCol="0">
            <a:spAutoFit/>
          </a:bodyPr>
          <a:lstStyle/>
          <a:p>
            <a:pPr algn="ctr"/>
            <a:r>
              <a:rPr lang="en-GB" sz="2000" b="1" dirty="0">
                <a:solidFill>
                  <a:schemeClr val="accent5">
                    <a:lumMod val="75000"/>
                  </a:schemeClr>
                </a:solidFill>
              </a:rPr>
              <a:t>Evidence for Indicators</a:t>
            </a:r>
          </a:p>
        </p:txBody>
      </p:sp>
      <p:sp>
        <p:nvSpPr>
          <p:cNvPr id="42" name="TextBox 41"/>
          <p:cNvSpPr txBox="1"/>
          <p:nvPr/>
        </p:nvSpPr>
        <p:spPr>
          <a:xfrm>
            <a:off x="3476822" y="1289868"/>
            <a:ext cx="1679258" cy="1200329"/>
          </a:xfrm>
          <a:prstGeom prst="rect">
            <a:avLst/>
          </a:prstGeom>
          <a:noFill/>
        </p:spPr>
        <p:txBody>
          <a:bodyPr wrap="square" rtlCol="0">
            <a:spAutoFit/>
          </a:bodyPr>
          <a:lstStyle/>
          <a:p>
            <a:pPr algn="ctr"/>
            <a:r>
              <a:rPr lang="en-GB" sz="1600" b="1" kern="600" dirty="0">
                <a:solidFill>
                  <a:srgbClr val="00B0F0"/>
                </a:solidFill>
                <a:latin typeface="+mj-lt"/>
              </a:rPr>
              <a:t>Child Details</a:t>
            </a:r>
          </a:p>
          <a:p>
            <a:pPr algn="ctr"/>
            <a:r>
              <a:rPr lang="en-GB" sz="1400" kern="600" dirty="0">
                <a:solidFill>
                  <a:schemeClr val="bg1">
                    <a:lumMod val="50000"/>
                  </a:schemeClr>
                </a:solidFill>
                <a:latin typeface="+mj-lt"/>
              </a:rPr>
              <a:t>e.g. DOB, CHI, ethnicity, vulnerabilities, child protection</a:t>
            </a:r>
            <a:endParaRPr lang="en-GB" sz="1400" dirty="0">
              <a:solidFill>
                <a:schemeClr val="bg1">
                  <a:lumMod val="50000"/>
                </a:schemeClr>
              </a:solidFill>
              <a:latin typeface="+mj-lt"/>
            </a:endParaRPr>
          </a:p>
        </p:txBody>
      </p:sp>
      <p:sp>
        <p:nvSpPr>
          <p:cNvPr id="43" name="TextBox 42"/>
          <p:cNvSpPr txBox="1"/>
          <p:nvPr/>
        </p:nvSpPr>
        <p:spPr>
          <a:xfrm>
            <a:off x="5010456" y="1273092"/>
            <a:ext cx="1829888" cy="1200329"/>
          </a:xfrm>
          <a:prstGeom prst="rect">
            <a:avLst/>
          </a:prstGeom>
          <a:noFill/>
        </p:spPr>
        <p:txBody>
          <a:bodyPr wrap="square" rtlCol="0">
            <a:spAutoFit/>
          </a:bodyPr>
          <a:lstStyle/>
          <a:p>
            <a:pPr algn="ctr"/>
            <a:r>
              <a:rPr lang="en-GB" sz="1600" b="1" dirty="0">
                <a:solidFill>
                  <a:srgbClr val="00B0F0"/>
                </a:solidFill>
                <a:latin typeface="+mj-lt"/>
              </a:rPr>
              <a:t>Examination Details </a:t>
            </a:r>
          </a:p>
          <a:p>
            <a:pPr algn="ctr"/>
            <a:r>
              <a:rPr lang="en-GB" sz="1400" dirty="0">
                <a:solidFill>
                  <a:schemeClr val="bg1">
                    <a:lumMod val="50000"/>
                  </a:schemeClr>
                </a:solidFill>
                <a:latin typeface="+mj-lt"/>
              </a:rPr>
              <a:t>e.g.</a:t>
            </a:r>
            <a:r>
              <a:rPr lang="en-GB" sz="1400" kern="600" dirty="0">
                <a:solidFill>
                  <a:schemeClr val="bg1">
                    <a:lumMod val="50000"/>
                  </a:schemeClr>
                </a:solidFill>
                <a:latin typeface="+mj-lt"/>
              </a:rPr>
              <a:t> exam location &amp; time, IRD, nature of referral, </a:t>
            </a:r>
            <a:r>
              <a:rPr lang="en-GB" sz="1400" dirty="0">
                <a:solidFill>
                  <a:schemeClr val="bg1">
                    <a:lumMod val="50000"/>
                  </a:schemeClr>
                </a:solidFill>
                <a:latin typeface="+mj-lt"/>
              </a:rPr>
              <a:t>examination outcome</a:t>
            </a:r>
          </a:p>
        </p:txBody>
      </p:sp>
      <p:sp>
        <p:nvSpPr>
          <p:cNvPr id="44" name="TextBox 43"/>
          <p:cNvSpPr txBox="1"/>
          <p:nvPr/>
        </p:nvSpPr>
        <p:spPr>
          <a:xfrm>
            <a:off x="6807266" y="1273092"/>
            <a:ext cx="2237666" cy="1015663"/>
          </a:xfrm>
          <a:prstGeom prst="rect">
            <a:avLst/>
          </a:prstGeom>
          <a:noFill/>
        </p:spPr>
        <p:txBody>
          <a:bodyPr wrap="square" rtlCol="0">
            <a:spAutoFit/>
          </a:bodyPr>
          <a:lstStyle/>
          <a:p>
            <a:pPr algn="ctr"/>
            <a:r>
              <a:rPr lang="en-GB" sz="1600" b="1" kern="600" dirty="0">
                <a:solidFill>
                  <a:srgbClr val="00B0F0"/>
                </a:solidFill>
                <a:latin typeface="+mj-lt"/>
              </a:rPr>
              <a:t>Additional Details for CSA Cases</a:t>
            </a:r>
          </a:p>
          <a:p>
            <a:pPr algn="ctr"/>
            <a:r>
              <a:rPr lang="en-GB" sz="1400" kern="600" dirty="0">
                <a:solidFill>
                  <a:schemeClr val="bg1">
                    <a:lumMod val="50000"/>
                  </a:schemeClr>
                </a:solidFill>
                <a:latin typeface="+mj-lt"/>
              </a:rPr>
              <a:t>e.g. referral source  &amp; date, reason for delay</a:t>
            </a:r>
            <a:endParaRPr lang="en-GB" sz="1400" dirty="0">
              <a:solidFill>
                <a:schemeClr val="bg1">
                  <a:lumMod val="50000"/>
                </a:schemeClr>
              </a:solidFill>
              <a:latin typeface="+mj-lt"/>
            </a:endParaRPr>
          </a:p>
        </p:txBody>
      </p:sp>
      <p:sp>
        <p:nvSpPr>
          <p:cNvPr id="45" name="TextBox 44"/>
          <p:cNvSpPr txBox="1"/>
          <p:nvPr/>
        </p:nvSpPr>
        <p:spPr>
          <a:xfrm>
            <a:off x="8945183" y="1273092"/>
            <a:ext cx="1643359" cy="1200329"/>
          </a:xfrm>
          <a:prstGeom prst="rect">
            <a:avLst/>
          </a:prstGeom>
          <a:noFill/>
        </p:spPr>
        <p:txBody>
          <a:bodyPr wrap="square" rtlCol="0">
            <a:spAutoFit/>
          </a:bodyPr>
          <a:lstStyle/>
          <a:p>
            <a:pPr algn="ctr"/>
            <a:r>
              <a:rPr lang="en-GB" sz="1600" b="1" kern="600" dirty="0">
                <a:solidFill>
                  <a:srgbClr val="00B0F0"/>
                </a:solidFill>
                <a:latin typeface="+mj-lt"/>
              </a:rPr>
              <a:t>Paediatric Exam</a:t>
            </a:r>
          </a:p>
          <a:p>
            <a:pPr algn="ctr"/>
            <a:r>
              <a:rPr lang="en-GB" sz="1400" kern="600" dirty="0">
                <a:solidFill>
                  <a:schemeClr val="bg1">
                    <a:lumMod val="50000"/>
                  </a:schemeClr>
                </a:solidFill>
                <a:latin typeface="+mj-lt"/>
              </a:rPr>
              <a:t>e.g. onward referrals, </a:t>
            </a:r>
            <a:r>
              <a:rPr lang="en-GB" sz="1400" kern="600" dirty="0" err="1">
                <a:solidFill>
                  <a:schemeClr val="bg1">
                    <a:lumMod val="50000"/>
                  </a:schemeClr>
                </a:solidFill>
                <a:latin typeface="+mj-lt"/>
              </a:rPr>
              <a:t>colposcope</a:t>
            </a:r>
            <a:r>
              <a:rPr lang="en-GB" sz="1400" kern="600" dirty="0">
                <a:solidFill>
                  <a:schemeClr val="bg1">
                    <a:lumMod val="50000"/>
                  </a:schemeClr>
                </a:solidFill>
                <a:latin typeface="+mj-lt"/>
              </a:rPr>
              <a:t> use, Hep B prophylaxis</a:t>
            </a:r>
            <a:endParaRPr lang="en-GB" sz="1400" dirty="0">
              <a:solidFill>
                <a:schemeClr val="bg1">
                  <a:lumMod val="50000"/>
                </a:schemeClr>
              </a:solidFill>
              <a:latin typeface="+mj-lt"/>
            </a:endParaRPr>
          </a:p>
        </p:txBody>
      </p:sp>
      <p:pic>
        <p:nvPicPr>
          <p:cNvPr id="30" name="Picture 29"/>
          <p:cNvPicPr>
            <a:picLocks noChangeAspect="1" noChangeArrowheads="1"/>
          </p:cNvPicPr>
          <p:nvPr/>
        </p:nvPicPr>
        <p:blipFill>
          <a:blip r:embed="rId6" cstate="print"/>
          <a:srcRect/>
          <a:stretch>
            <a:fillRect/>
          </a:stretch>
        </p:blipFill>
        <p:spPr bwMode="auto">
          <a:xfrm>
            <a:off x="4194078" y="5095953"/>
            <a:ext cx="1884374" cy="383489"/>
          </a:xfrm>
          <a:prstGeom prst="rect">
            <a:avLst/>
          </a:prstGeom>
          <a:noFill/>
          <a:ln w="9525">
            <a:noFill/>
            <a:miter lim="800000"/>
            <a:headEnd/>
            <a:tailEnd/>
          </a:ln>
        </p:spPr>
      </p:pic>
      <p:sp>
        <p:nvSpPr>
          <p:cNvPr id="52" name="TextBox 51"/>
          <p:cNvSpPr txBox="1"/>
          <p:nvPr/>
        </p:nvSpPr>
        <p:spPr>
          <a:xfrm>
            <a:off x="8726569" y="4047900"/>
            <a:ext cx="1716647" cy="707886"/>
          </a:xfrm>
          <a:prstGeom prst="rect">
            <a:avLst/>
          </a:prstGeom>
          <a:noFill/>
        </p:spPr>
        <p:txBody>
          <a:bodyPr wrap="square" rtlCol="0">
            <a:spAutoFit/>
          </a:bodyPr>
          <a:lstStyle/>
          <a:p>
            <a:pPr algn="ctr"/>
            <a:r>
              <a:rPr lang="en-GB" sz="2000" b="1" dirty="0">
                <a:solidFill>
                  <a:schemeClr val="accent5">
                    <a:lumMod val="75000"/>
                  </a:schemeClr>
                </a:solidFill>
              </a:rPr>
              <a:t>Management Information</a:t>
            </a:r>
          </a:p>
        </p:txBody>
      </p:sp>
      <p:sp>
        <p:nvSpPr>
          <p:cNvPr id="3" name="Right Brace 2"/>
          <p:cNvSpPr/>
          <p:nvPr/>
        </p:nvSpPr>
        <p:spPr>
          <a:xfrm rot="5400000">
            <a:off x="6839314" y="-791629"/>
            <a:ext cx="503586" cy="6739094"/>
          </a:xfrm>
          <a:prstGeom prst="rightBrace">
            <a:avLst>
              <a:gd name="adj1" fmla="val 94825"/>
              <a:gd name="adj2" fmla="val 53435"/>
            </a:avLst>
          </a:prstGeom>
          <a:ln>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Rectangle 31"/>
          <p:cNvSpPr/>
          <p:nvPr/>
        </p:nvSpPr>
        <p:spPr>
          <a:xfrm>
            <a:off x="5143457" y="2725331"/>
            <a:ext cx="3785191" cy="11951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rgbClr val="00B0F0"/>
                </a:solidFill>
              </a:rPr>
              <a:t>Small Subset of Data</a:t>
            </a:r>
          </a:p>
        </p:txBody>
      </p:sp>
      <p:sp>
        <p:nvSpPr>
          <p:cNvPr id="33" name="Arc 32"/>
          <p:cNvSpPr/>
          <p:nvPr/>
        </p:nvSpPr>
        <p:spPr>
          <a:xfrm rot="21206515">
            <a:off x="3878797" y="3414490"/>
            <a:ext cx="2186516" cy="505810"/>
          </a:xfrm>
          <a:prstGeom prst="arc">
            <a:avLst>
              <a:gd name="adj1" fmla="val 11595683"/>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4" name="Arc 33"/>
          <p:cNvSpPr/>
          <p:nvPr/>
        </p:nvSpPr>
        <p:spPr>
          <a:xfrm rot="2192548">
            <a:off x="8189993" y="3963047"/>
            <a:ext cx="1672046" cy="458770"/>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5" name="Arc 34"/>
          <p:cNvSpPr/>
          <p:nvPr/>
        </p:nvSpPr>
        <p:spPr>
          <a:xfrm rot="8220878">
            <a:off x="4714458" y="4070716"/>
            <a:ext cx="1839251" cy="417064"/>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6" name="Arc 35"/>
          <p:cNvSpPr/>
          <p:nvPr/>
        </p:nvSpPr>
        <p:spPr>
          <a:xfrm rot="4186945">
            <a:off x="6721699" y="4198345"/>
            <a:ext cx="1256233" cy="344681"/>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7" name="TextBox 6"/>
          <p:cNvSpPr txBox="1"/>
          <p:nvPr/>
        </p:nvSpPr>
        <p:spPr>
          <a:xfrm>
            <a:off x="1645747" y="2120074"/>
            <a:ext cx="1962266" cy="1323439"/>
          </a:xfrm>
          <a:prstGeom prst="rect">
            <a:avLst/>
          </a:prstGeom>
          <a:solidFill>
            <a:schemeClr val="bg1">
              <a:alpha val="50000"/>
            </a:schemeClr>
          </a:solidFill>
        </p:spPr>
        <p:txBody>
          <a:bodyPr wrap="square" rtlCol="0">
            <a:spAutoFit/>
          </a:bodyPr>
          <a:lstStyle/>
          <a:p>
            <a:pPr algn="ctr"/>
            <a:r>
              <a:rPr lang="en-GB" sz="2000" b="1" dirty="0">
                <a:solidFill>
                  <a:srgbClr val="7030A0"/>
                </a:solidFill>
              </a:rPr>
              <a:t>Information from </a:t>
            </a:r>
          </a:p>
          <a:p>
            <a:pPr algn="ctr"/>
            <a:r>
              <a:rPr lang="en-GB" sz="2000" b="1" dirty="0">
                <a:solidFill>
                  <a:srgbClr val="7030A0"/>
                </a:solidFill>
              </a:rPr>
              <a:t>CPP Examination </a:t>
            </a:r>
            <a:r>
              <a:rPr lang="en-GB" sz="2000" b="1" dirty="0" err="1">
                <a:solidFill>
                  <a:srgbClr val="7030A0"/>
                </a:solidFill>
              </a:rPr>
              <a:t>Proforma</a:t>
            </a:r>
            <a:endParaRPr lang="en-GB" sz="2000" b="1" dirty="0">
              <a:solidFill>
                <a:srgbClr val="7030A0"/>
              </a:solidFill>
            </a:endParaRPr>
          </a:p>
        </p:txBody>
      </p:sp>
    </p:spTree>
    <p:extLst>
      <p:ext uri="{BB962C8B-B14F-4D97-AF65-F5344CB8AC3E}">
        <p14:creationId xmlns:p14="http://schemas.microsoft.com/office/powerpoint/2010/main" val="17148318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9002" y="40220"/>
            <a:ext cx="7886700" cy="1325563"/>
          </a:xfrm>
        </p:spPr>
        <p:txBody>
          <a:bodyPr>
            <a:normAutofit/>
          </a:bodyPr>
          <a:lstStyle/>
          <a:p>
            <a:r>
              <a:rPr lang="en-GB" sz="3600" dirty="0">
                <a:solidFill>
                  <a:srgbClr val="7030A0"/>
                </a:solidFill>
              </a:rPr>
              <a:t>Examples of National Dataset Use </a:t>
            </a:r>
          </a:p>
        </p:txBody>
      </p:sp>
      <p:grpSp>
        <p:nvGrpSpPr>
          <p:cNvPr id="8" name="Group 7"/>
          <p:cNvGrpSpPr/>
          <p:nvPr/>
        </p:nvGrpSpPr>
        <p:grpSpPr>
          <a:xfrm>
            <a:off x="2533988" y="2382092"/>
            <a:ext cx="1778193" cy="916291"/>
            <a:chOff x="508642" y="1970606"/>
            <a:chExt cx="1778193" cy="761711"/>
          </a:xfrm>
        </p:grpSpPr>
        <p:sp>
          <p:nvSpPr>
            <p:cNvPr id="9" name="TextBox 8"/>
            <p:cNvSpPr txBox="1"/>
            <p:nvPr/>
          </p:nvSpPr>
          <p:spPr>
            <a:xfrm>
              <a:off x="653108" y="2015231"/>
              <a:ext cx="1447428" cy="592573"/>
            </a:xfrm>
            <a:prstGeom prst="rect">
              <a:avLst/>
            </a:prstGeom>
            <a:noFill/>
          </p:spPr>
          <p:txBody>
            <a:bodyPr wrap="square" rtlCol="0">
              <a:spAutoFit/>
            </a:bodyPr>
            <a:lstStyle/>
            <a:p>
              <a:pPr algn="ctr"/>
              <a:r>
                <a:rPr lang="en-GB" sz="2000" b="1" dirty="0">
                  <a:solidFill>
                    <a:srgbClr val="00B0F0"/>
                  </a:solidFill>
                  <a:latin typeface="Calibri Light" panose="020F0302020204030204" pitchFamily="34" charset="0"/>
                  <a:cs typeface="Calibri Light" panose="020F0302020204030204" pitchFamily="34" charset="0"/>
                </a:rPr>
                <a:t>HIS Indicators</a:t>
              </a:r>
            </a:p>
          </p:txBody>
        </p:sp>
        <p:sp>
          <p:nvSpPr>
            <p:cNvPr id="10" name="Oval 9"/>
            <p:cNvSpPr/>
            <p:nvPr/>
          </p:nvSpPr>
          <p:spPr>
            <a:xfrm>
              <a:off x="508642" y="1970606"/>
              <a:ext cx="1778193" cy="761711"/>
            </a:xfrm>
            <a:prstGeom prst="ellipse">
              <a:avLst/>
            </a:prstGeom>
            <a:noFill/>
            <a:ln w="317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B0F0"/>
                </a:solidFill>
              </a:endParaRPr>
            </a:p>
          </p:txBody>
        </p:sp>
      </p:grpSp>
      <p:grpSp>
        <p:nvGrpSpPr>
          <p:cNvPr id="11" name="Group 10"/>
          <p:cNvGrpSpPr/>
          <p:nvPr/>
        </p:nvGrpSpPr>
        <p:grpSpPr>
          <a:xfrm>
            <a:off x="7177017" y="3391124"/>
            <a:ext cx="1778193" cy="1108982"/>
            <a:chOff x="508642" y="1879838"/>
            <a:chExt cx="1778193" cy="928331"/>
          </a:xfrm>
        </p:grpSpPr>
        <p:sp>
          <p:nvSpPr>
            <p:cNvPr id="12" name="TextBox 11"/>
            <p:cNvSpPr txBox="1"/>
            <p:nvPr/>
          </p:nvSpPr>
          <p:spPr>
            <a:xfrm>
              <a:off x="653108" y="2015231"/>
              <a:ext cx="1447428" cy="592573"/>
            </a:xfrm>
            <a:prstGeom prst="rect">
              <a:avLst/>
            </a:prstGeom>
            <a:noFill/>
          </p:spPr>
          <p:txBody>
            <a:bodyPr wrap="square" rtlCol="0">
              <a:spAutoFit/>
            </a:bodyPr>
            <a:lstStyle/>
            <a:p>
              <a:pPr algn="ctr"/>
              <a:r>
                <a:rPr lang="en-GB" sz="2000" b="1" dirty="0">
                  <a:solidFill>
                    <a:schemeClr val="accent5">
                      <a:lumMod val="75000"/>
                    </a:schemeClr>
                  </a:solidFill>
                  <a:latin typeface="Calibri Light" panose="020F0302020204030204" pitchFamily="34" charset="0"/>
                  <a:cs typeface="Calibri Light" panose="020F0302020204030204" pitchFamily="34" charset="0"/>
                </a:rPr>
                <a:t>National Reporting</a:t>
              </a:r>
            </a:p>
          </p:txBody>
        </p:sp>
        <p:sp>
          <p:nvSpPr>
            <p:cNvPr id="13" name="Oval 12"/>
            <p:cNvSpPr/>
            <p:nvPr/>
          </p:nvSpPr>
          <p:spPr>
            <a:xfrm>
              <a:off x="508642" y="1879838"/>
              <a:ext cx="1778193" cy="928331"/>
            </a:xfrm>
            <a:prstGeom prst="ellipse">
              <a:avLst/>
            </a:prstGeom>
            <a:noFill/>
            <a:ln w="317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4" name="TextBox 13"/>
          <p:cNvSpPr txBox="1"/>
          <p:nvPr/>
        </p:nvSpPr>
        <p:spPr>
          <a:xfrm>
            <a:off x="1450008" y="1854231"/>
            <a:ext cx="1225273" cy="584775"/>
          </a:xfrm>
          <a:prstGeom prst="rect">
            <a:avLst/>
          </a:prstGeom>
          <a:noFill/>
        </p:spPr>
        <p:txBody>
          <a:bodyPr wrap="square" rtlCol="0">
            <a:spAutoFit/>
          </a:bodyPr>
          <a:lstStyle/>
          <a:p>
            <a:pPr algn="ctr"/>
            <a:r>
              <a:rPr lang="en-GB" sz="1600" dirty="0">
                <a:solidFill>
                  <a:srgbClr val="00B0F0"/>
                </a:solidFill>
                <a:latin typeface="+mj-lt"/>
              </a:rPr>
              <a:t>Ind. 1 </a:t>
            </a:r>
          </a:p>
          <a:p>
            <a:pPr algn="ctr"/>
            <a:r>
              <a:rPr lang="en-GB" sz="1600" dirty="0">
                <a:solidFill>
                  <a:schemeClr val="tx1">
                    <a:lumMod val="50000"/>
                    <a:lumOff val="50000"/>
                  </a:schemeClr>
                </a:solidFill>
                <a:latin typeface="+mj-lt"/>
              </a:rPr>
              <a:t>Sex of SOE</a:t>
            </a:r>
          </a:p>
        </p:txBody>
      </p:sp>
      <p:sp>
        <p:nvSpPr>
          <p:cNvPr id="15" name="TextBox 14"/>
          <p:cNvSpPr txBox="1"/>
          <p:nvPr/>
        </p:nvSpPr>
        <p:spPr>
          <a:xfrm>
            <a:off x="2629514" y="1065345"/>
            <a:ext cx="2145622" cy="830997"/>
          </a:xfrm>
          <a:prstGeom prst="rect">
            <a:avLst/>
          </a:prstGeom>
          <a:noFill/>
        </p:spPr>
        <p:txBody>
          <a:bodyPr wrap="square" rtlCol="0">
            <a:spAutoFit/>
          </a:bodyPr>
          <a:lstStyle/>
          <a:p>
            <a:pPr algn="ctr"/>
            <a:r>
              <a:rPr lang="en-GB" sz="1600" dirty="0">
                <a:solidFill>
                  <a:srgbClr val="00B0F0"/>
                </a:solidFill>
                <a:latin typeface="+mj-lt"/>
              </a:rPr>
              <a:t>Ind. 2</a:t>
            </a:r>
          </a:p>
          <a:p>
            <a:pPr algn="ctr"/>
            <a:r>
              <a:rPr lang="en-GB" sz="1600" dirty="0">
                <a:solidFill>
                  <a:schemeClr val="tx1">
                    <a:lumMod val="50000"/>
                    <a:lumOff val="50000"/>
                  </a:schemeClr>
                </a:solidFill>
                <a:latin typeface="+mj-lt"/>
              </a:rPr>
              <a:t> Timing of FM Examination</a:t>
            </a:r>
          </a:p>
        </p:txBody>
      </p:sp>
      <p:sp>
        <p:nvSpPr>
          <p:cNvPr id="17" name="TextBox 16"/>
          <p:cNvSpPr txBox="1"/>
          <p:nvPr/>
        </p:nvSpPr>
        <p:spPr>
          <a:xfrm>
            <a:off x="1510145" y="3306259"/>
            <a:ext cx="1598409" cy="1323439"/>
          </a:xfrm>
          <a:prstGeom prst="rect">
            <a:avLst/>
          </a:prstGeom>
          <a:noFill/>
        </p:spPr>
        <p:txBody>
          <a:bodyPr wrap="square" rtlCol="0">
            <a:spAutoFit/>
          </a:bodyPr>
          <a:lstStyle/>
          <a:p>
            <a:pPr algn="ctr"/>
            <a:r>
              <a:rPr lang="en-GB" sz="1600" dirty="0">
                <a:solidFill>
                  <a:srgbClr val="00B0F0"/>
                </a:solidFill>
                <a:latin typeface="+mj-lt"/>
              </a:rPr>
              <a:t>Ind. 4</a:t>
            </a:r>
          </a:p>
          <a:p>
            <a:pPr algn="ctr"/>
            <a:r>
              <a:rPr lang="en-GB" sz="1600" dirty="0">
                <a:solidFill>
                  <a:schemeClr val="tx1">
                    <a:lumMod val="50000"/>
                    <a:lumOff val="50000"/>
                  </a:schemeClr>
                </a:solidFill>
                <a:latin typeface="+mj-lt"/>
              </a:rPr>
              <a:t> Assessed support needs &amp; ongoing safety planning</a:t>
            </a:r>
          </a:p>
        </p:txBody>
      </p:sp>
      <p:sp>
        <p:nvSpPr>
          <p:cNvPr id="18" name="TextBox 17"/>
          <p:cNvSpPr txBox="1"/>
          <p:nvPr/>
        </p:nvSpPr>
        <p:spPr>
          <a:xfrm>
            <a:off x="3980182" y="2065831"/>
            <a:ext cx="1783083" cy="830997"/>
          </a:xfrm>
          <a:prstGeom prst="rect">
            <a:avLst/>
          </a:prstGeom>
          <a:noFill/>
        </p:spPr>
        <p:txBody>
          <a:bodyPr wrap="square" rtlCol="0">
            <a:spAutoFit/>
          </a:bodyPr>
          <a:lstStyle/>
          <a:p>
            <a:pPr algn="ctr"/>
            <a:r>
              <a:rPr lang="en-GB" sz="1600" dirty="0">
                <a:solidFill>
                  <a:srgbClr val="00B0F0"/>
                </a:solidFill>
                <a:latin typeface="+mj-lt"/>
              </a:rPr>
              <a:t>Ind. 6</a:t>
            </a:r>
          </a:p>
          <a:p>
            <a:pPr algn="ctr"/>
            <a:r>
              <a:rPr lang="en-GB" sz="1600" dirty="0">
                <a:solidFill>
                  <a:schemeClr val="tx1">
                    <a:lumMod val="50000"/>
                    <a:lumOff val="50000"/>
                  </a:schemeClr>
                </a:solidFill>
                <a:latin typeface="+mj-lt"/>
              </a:rPr>
              <a:t>Examination Setting</a:t>
            </a:r>
          </a:p>
        </p:txBody>
      </p:sp>
      <p:sp>
        <p:nvSpPr>
          <p:cNvPr id="19" name="TextBox 18"/>
          <p:cNvSpPr txBox="1"/>
          <p:nvPr/>
        </p:nvSpPr>
        <p:spPr>
          <a:xfrm>
            <a:off x="8297237" y="1951983"/>
            <a:ext cx="2120501" cy="830997"/>
          </a:xfrm>
          <a:prstGeom prst="rect">
            <a:avLst/>
          </a:prstGeom>
          <a:noFill/>
        </p:spPr>
        <p:txBody>
          <a:bodyPr wrap="square" rtlCol="0">
            <a:spAutoFit/>
          </a:bodyPr>
          <a:lstStyle/>
          <a:p>
            <a:pPr algn="ctr"/>
            <a:r>
              <a:rPr lang="en-GB" sz="1600" dirty="0">
                <a:solidFill>
                  <a:schemeClr val="bg2">
                    <a:lumMod val="50000"/>
                  </a:schemeClr>
                </a:solidFill>
                <a:latin typeface="+mj-lt"/>
              </a:rPr>
              <a:t>How many JPFE were performed nationally &amp; by NHS Board</a:t>
            </a:r>
          </a:p>
        </p:txBody>
      </p:sp>
      <p:sp>
        <p:nvSpPr>
          <p:cNvPr id="20" name="TextBox 19"/>
          <p:cNvSpPr txBox="1"/>
          <p:nvPr/>
        </p:nvSpPr>
        <p:spPr>
          <a:xfrm>
            <a:off x="8955210" y="3736952"/>
            <a:ext cx="1708827" cy="1077218"/>
          </a:xfrm>
          <a:prstGeom prst="rect">
            <a:avLst/>
          </a:prstGeom>
          <a:noFill/>
        </p:spPr>
        <p:txBody>
          <a:bodyPr wrap="square" rtlCol="0">
            <a:spAutoFit/>
          </a:bodyPr>
          <a:lstStyle/>
          <a:p>
            <a:pPr algn="ctr"/>
            <a:r>
              <a:rPr lang="en-GB" sz="1600" dirty="0">
                <a:solidFill>
                  <a:schemeClr val="bg2">
                    <a:lumMod val="50000"/>
                  </a:schemeClr>
                </a:solidFill>
                <a:latin typeface="+mj-lt"/>
              </a:rPr>
              <a:t>What was the type of examinations performed</a:t>
            </a:r>
          </a:p>
        </p:txBody>
      </p:sp>
      <p:sp>
        <p:nvSpPr>
          <p:cNvPr id="21" name="TextBox 20"/>
          <p:cNvSpPr txBox="1"/>
          <p:nvPr/>
        </p:nvSpPr>
        <p:spPr>
          <a:xfrm>
            <a:off x="6139626" y="1783728"/>
            <a:ext cx="1753622" cy="1077218"/>
          </a:xfrm>
          <a:prstGeom prst="rect">
            <a:avLst/>
          </a:prstGeom>
          <a:noFill/>
        </p:spPr>
        <p:txBody>
          <a:bodyPr wrap="square" rtlCol="0">
            <a:spAutoFit/>
          </a:bodyPr>
          <a:lstStyle/>
          <a:p>
            <a:pPr algn="ctr"/>
            <a:r>
              <a:rPr lang="en-GB" sz="1600" dirty="0">
                <a:solidFill>
                  <a:schemeClr val="tx1">
                    <a:lumMod val="50000"/>
                    <a:lumOff val="50000"/>
                  </a:schemeClr>
                </a:solidFill>
                <a:latin typeface="+mj-lt"/>
              </a:rPr>
              <a:t>Who performed the examination (roles/ designations/ sex)</a:t>
            </a:r>
          </a:p>
        </p:txBody>
      </p:sp>
      <p:sp>
        <p:nvSpPr>
          <p:cNvPr id="23" name="TextBox 22"/>
          <p:cNvSpPr txBox="1"/>
          <p:nvPr/>
        </p:nvSpPr>
        <p:spPr>
          <a:xfrm>
            <a:off x="5343334" y="4707115"/>
            <a:ext cx="1719856" cy="584775"/>
          </a:xfrm>
          <a:prstGeom prst="rect">
            <a:avLst/>
          </a:prstGeom>
          <a:noFill/>
        </p:spPr>
        <p:txBody>
          <a:bodyPr wrap="square" rtlCol="0">
            <a:spAutoFit/>
          </a:bodyPr>
          <a:lstStyle/>
          <a:p>
            <a:pPr algn="ctr"/>
            <a:r>
              <a:rPr lang="en-GB" sz="1600" dirty="0">
                <a:solidFill>
                  <a:schemeClr val="tx1">
                    <a:lumMod val="50000"/>
                    <a:lumOff val="50000"/>
                  </a:schemeClr>
                </a:solidFill>
                <a:latin typeface="+mj-lt"/>
              </a:rPr>
              <a:t>Link to other health datasets </a:t>
            </a:r>
          </a:p>
        </p:txBody>
      </p:sp>
      <p:sp>
        <p:nvSpPr>
          <p:cNvPr id="25" name="TextBox 24"/>
          <p:cNvSpPr txBox="1"/>
          <p:nvPr/>
        </p:nvSpPr>
        <p:spPr>
          <a:xfrm>
            <a:off x="7237699" y="5146981"/>
            <a:ext cx="2161950" cy="584775"/>
          </a:xfrm>
          <a:prstGeom prst="rect">
            <a:avLst/>
          </a:prstGeom>
          <a:noFill/>
        </p:spPr>
        <p:txBody>
          <a:bodyPr wrap="square" rtlCol="0">
            <a:spAutoFit/>
          </a:bodyPr>
          <a:lstStyle/>
          <a:p>
            <a:pPr algn="ctr"/>
            <a:r>
              <a:rPr lang="en-GB" sz="1600" dirty="0">
                <a:solidFill>
                  <a:schemeClr val="bg2">
                    <a:lumMod val="50000"/>
                  </a:schemeClr>
                </a:solidFill>
                <a:latin typeface="+mj-lt"/>
              </a:rPr>
              <a:t>Data for more in-depth academic studies</a:t>
            </a:r>
          </a:p>
        </p:txBody>
      </p:sp>
      <p:sp>
        <p:nvSpPr>
          <p:cNvPr id="26" name="Arc 25"/>
          <p:cNvSpPr/>
          <p:nvPr/>
        </p:nvSpPr>
        <p:spPr>
          <a:xfrm rot="18485802">
            <a:off x="8025257" y="2644895"/>
            <a:ext cx="1547439" cy="313343"/>
          </a:xfrm>
          <a:prstGeom prst="arc">
            <a:avLst>
              <a:gd name="adj1" fmla="val 11112730"/>
              <a:gd name="adj2" fmla="val 17031401"/>
            </a:avLst>
          </a:prstGeom>
          <a:ln>
            <a:solidFill>
              <a:schemeClr val="accent5">
                <a:lumMod val="5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7" name="Arc 26"/>
          <p:cNvSpPr/>
          <p:nvPr/>
        </p:nvSpPr>
        <p:spPr>
          <a:xfrm rot="5400000">
            <a:off x="7703570" y="4916471"/>
            <a:ext cx="1056922" cy="344677"/>
          </a:xfrm>
          <a:prstGeom prst="arc">
            <a:avLst>
              <a:gd name="adj1" fmla="val 11112730"/>
              <a:gd name="adj2" fmla="val 17031401"/>
            </a:avLst>
          </a:prstGeom>
          <a:ln>
            <a:solidFill>
              <a:schemeClr val="accent5">
                <a:lumMod val="5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8" name="Arc 27"/>
          <p:cNvSpPr/>
          <p:nvPr/>
        </p:nvSpPr>
        <p:spPr>
          <a:xfrm rot="1802455">
            <a:off x="8926959" y="3667636"/>
            <a:ext cx="740765" cy="452927"/>
          </a:xfrm>
          <a:prstGeom prst="arc">
            <a:avLst>
              <a:gd name="adj1" fmla="val 11112730"/>
              <a:gd name="adj2" fmla="val 17031401"/>
            </a:avLst>
          </a:prstGeom>
          <a:ln>
            <a:solidFill>
              <a:schemeClr val="accent5">
                <a:lumMod val="5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9" name="Arc 28"/>
          <p:cNvSpPr/>
          <p:nvPr/>
        </p:nvSpPr>
        <p:spPr>
          <a:xfrm rot="9232667">
            <a:off x="6056823" y="4568738"/>
            <a:ext cx="1547439" cy="258961"/>
          </a:xfrm>
          <a:prstGeom prst="arc">
            <a:avLst>
              <a:gd name="adj1" fmla="val 11112730"/>
              <a:gd name="adj2" fmla="val 17031401"/>
            </a:avLst>
          </a:prstGeom>
          <a:ln>
            <a:solidFill>
              <a:schemeClr val="accent5">
                <a:lumMod val="5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2" name="Arc 31"/>
          <p:cNvSpPr/>
          <p:nvPr/>
        </p:nvSpPr>
        <p:spPr>
          <a:xfrm rot="13732200" flipV="1">
            <a:off x="7221420" y="3056884"/>
            <a:ext cx="713596" cy="142590"/>
          </a:xfrm>
          <a:prstGeom prst="arc">
            <a:avLst>
              <a:gd name="adj1" fmla="val 11224034"/>
              <a:gd name="adj2" fmla="val 21359931"/>
            </a:avLst>
          </a:prstGeom>
          <a:ln>
            <a:solidFill>
              <a:schemeClr val="accent5">
                <a:lumMod val="5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4" name="Arc 33"/>
          <p:cNvSpPr/>
          <p:nvPr/>
        </p:nvSpPr>
        <p:spPr>
          <a:xfrm rot="852561">
            <a:off x="3954398" y="2320323"/>
            <a:ext cx="896326" cy="464916"/>
          </a:xfrm>
          <a:prstGeom prst="arc">
            <a:avLst>
              <a:gd name="adj1" fmla="val 11112730"/>
              <a:gd name="adj2" fmla="val 17031401"/>
            </a:avLst>
          </a:prstGeom>
          <a:ln>
            <a:solidFill>
              <a:srgbClr val="00B0F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5" name="Arc 34"/>
          <p:cNvSpPr/>
          <p:nvPr/>
        </p:nvSpPr>
        <p:spPr>
          <a:xfrm rot="17553375">
            <a:off x="3084699" y="1827028"/>
            <a:ext cx="896326" cy="232423"/>
          </a:xfrm>
          <a:prstGeom prst="arc">
            <a:avLst>
              <a:gd name="adj1" fmla="val 11112730"/>
              <a:gd name="adj2" fmla="val 17031401"/>
            </a:avLst>
          </a:prstGeom>
          <a:ln>
            <a:solidFill>
              <a:srgbClr val="00B0F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6" name="Arc 35"/>
          <p:cNvSpPr/>
          <p:nvPr/>
        </p:nvSpPr>
        <p:spPr>
          <a:xfrm rot="3994225">
            <a:off x="3512072" y="3609121"/>
            <a:ext cx="740765" cy="255665"/>
          </a:xfrm>
          <a:prstGeom prst="arc">
            <a:avLst>
              <a:gd name="adj1" fmla="val 11112730"/>
              <a:gd name="adj2" fmla="val 17031401"/>
            </a:avLst>
          </a:prstGeom>
          <a:ln>
            <a:solidFill>
              <a:srgbClr val="00B0F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7" name="Arc 36"/>
          <p:cNvSpPr/>
          <p:nvPr/>
        </p:nvSpPr>
        <p:spPr>
          <a:xfrm rot="8929156" flipV="1">
            <a:off x="2283751" y="3149651"/>
            <a:ext cx="332896" cy="142590"/>
          </a:xfrm>
          <a:prstGeom prst="arc">
            <a:avLst>
              <a:gd name="adj1" fmla="val 11224034"/>
              <a:gd name="adj2" fmla="val 21359931"/>
            </a:avLst>
          </a:prstGeom>
          <a:ln>
            <a:solidFill>
              <a:srgbClr val="00B0F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8" name="Arc 37"/>
          <p:cNvSpPr/>
          <p:nvPr/>
        </p:nvSpPr>
        <p:spPr>
          <a:xfrm rot="12798662" flipV="1">
            <a:off x="2400883" y="2174430"/>
            <a:ext cx="487395" cy="142590"/>
          </a:xfrm>
          <a:prstGeom prst="arc">
            <a:avLst>
              <a:gd name="adj1" fmla="val 11224034"/>
              <a:gd name="adj2" fmla="val 21359931"/>
            </a:avLst>
          </a:prstGeom>
          <a:ln>
            <a:solidFill>
              <a:srgbClr val="00B0F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1" name="Arc 40"/>
          <p:cNvSpPr/>
          <p:nvPr/>
        </p:nvSpPr>
        <p:spPr>
          <a:xfrm rot="11476867" flipV="1">
            <a:off x="6558358" y="3599847"/>
            <a:ext cx="589749" cy="229643"/>
          </a:xfrm>
          <a:prstGeom prst="arc">
            <a:avLst>
              <a:gd name="adj1" fmla="val 11224034"/>
              <a:gd name="adj2" fmla="val 21359931"/>
            </a:avLst>
          </a:prstGeom>
          <a:ln>
            <a:solidFill>
              <a:schemeClr val="accent5">
                <a:lumMod val="5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2" name="TextBox 41"/>
          <p:cNvSpPr txBox="1"/>
          <p:nvPr/>
        </p:nvSpPr>
        <p:spPr>
          <a:xfrm>
            <a:off x="5179425" y="3293552"/>
            <a:ext cx="1753622" cy="830997"/>
          </a:xfrm>
          <a:prstGeom prst="rect">
            <a:avLst/>
          </a:prstGeom>
          <a:noFill/>
        </p:spPr>
        <p:txBody>
          <a:bodyPr wrap="square" rtlCol="0">
            <a:spAutoFit/>
          </a:bodyPr>
          <a:lstStyle/>
          <a:p>
            <a:pPr algn="ctr"/>
            <a:r>
              <a:rPr lang="en-GB" sz="1600" dirty="0">
                <a:solidFill>
                  <a:schemeClr val="tx1">
                    <a:lumMod val="50000"/>
                    <a:lumOff val="50000"/>
                  </a:schemeClr>
                </a:solidFill>
                <a:latin typeface="+mj-lt"/>
              </a:rPr>
              <a:t>Reasons for delayed examinations </a:t>
            </a:r>
          </a:p>
        </p:txBody>
      </p:sp>
      <p:sp>
        <p:nvSpPr>
          <p:cNvPr id="39" name="TextBox 38"/>
          <p:cNvSpPr txBox="1"/>
          <p:nvPr/>
        </p:nvSpPr>
        <p:spPr>
          <a:xfrm>
            <a:off x="3226545" y="3724716"/>
            <a:ext cx="1830896" cy="1077218"/>
          </a:xfrm>
          <a:prstGeom prst="rect">
            <a:avLst/>
          </a:prstGeom>
          <a:noFill/>
        </p:spPr>
        <p:txBody>
          <a:bodyPr wrap="square" rtlCol="0">
            <a:spAutoFit/>
          </a:bodyPr>
          <a:lstStyle/>
          <a:p>
            <a:pPr algn="ctr"/>
            <a:r>
              <a:rPr lang="en-GB" sz="1600" dirty="0">
                <a:solidFill>
                  <a:srgbClr val="00B0F0"/>
                </a:solidFill>
                <a:latin typeface="+mj-lt"/>
              </a:rPr>
              <a:t>Ind. 5</a:t>
            </a:r>
          </a:p>
          <a:p>
            <a:pPr algn="ctr"/>
            <a:r>
              <a:rPr lang="en-GB" sz="1600" dirty="0">
                <a:solidFill>
                  <a:schemeClr val="tx1">
                    <a:lumMod val="50000"/>
                    <a:lumOff val="50000"/>
                  </a:schemeClr>
                </a:solidFill>
                <a:latin typeface="+mj-lt"/>
              </a:rPr>
              <a:t> Access to Immediate Sexual Health Care</a:t>
            </a:r>
          </a:p>
        </p:txBody>
      </p:sp>
    </p:spTree>
    <p:extLst>
      <p:ext uri="{BB962C8B-B14F-4D97-AF65-F5344CB8AC3E}">
        <p14:creationId xmlns:p14="http://schemas.microsoft.com/office/powerpoint/2010/main" val="28526279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6798" y="2890421"/>
            <a:ext cx="8053845" cy="3070977"/>
          </a:xfrm>
          <a:prstGeom prst="rect">
            <a:avLst/>
          </a:prstGeom>
        </p:spPr>
      </p:pic>
      <p:sp>
        <p:nvSpPr>
          <p:cNvPr id="2" name="Title 1"/>
          <p:cNvSpPr>
            <a:spLocks noGrp="1"/>
          </p:cNvSpPr>
          <p:nvPr>
            <p:ph type="title"/>
          </p:nvPr>
        </p:nvSpPr>
        <p:spPr>
          <a:xfrm>
            <a:off x="2053942" y="112172"/>
            <a:ext cx="7886700" cy="1325563"/>
          </a:xfrm>
        </p:spPr>
        <p:txBody>
          <a:bodyPr>
            <a:normAutofit/>
          </a:bodyPr>
          <a:lstStyle/>
          <a:p>
            <a:r>
              <a:rPr lang="en-GB" sz="3600" dirty="0">
                <a:solidFill>
                  <a:srgbClr val="7030A0"/>
                </a:solidFill>
              </a:rPr>
              <a:t>National Data Recording Template</a:t>
            </a:r>
            <a:endParaRPr lang="en-GB" sz="3600" dirty="0"/>
          </a:p>
        </p:txBody>
      </p:sp>
      <p:sp>
        <p:nvSpPr>
          <p:cNvPr id="6" name="TextBox 5"/>
          <p:cNvSpPr txBox="1"/>
          <p:nvPr/>
        </p:nvSpPr>
        <p:spPr>
          <a:xfrm>
            <a:off x="4528035" y="1505818"/>
            <a:ext cx="3018211" cy="757130"/>
          </a:xfrm>
          <a:prstGeom prst="rect">
            <a:avLst/>
          </a:prstGeom>
          <a:noFill/>
        </p:spPr>
        <p:txBody>
          <a:bodyPr wrap="square" rtlCol="0">
            <a:spAutoFit/>
          </a:bodyPr>
          <a:lstStyle/>
          <a:p>
            <a:pPr algn="ctr">
              <a:lnSpc>
                <a:spcPct val="120000"/>
              </a:lnSpc>
            </a:pPr>
            <a:r>
              <a:rPr lang="en-GB" b="1" dirty="0">
                <a:solidFill>
                  <a:srgbClr val="00B0F0"/>
                </a:solidFill>
                <a:latin typeface="+mj-lt"/>
              </a:rPr>
              <a:t>Data items order matches the CPP Examination </a:t>
            </a:r>
            <a:r>
              <a:rPr lang="en-GB" b="1" dirty="0" err="1">
                <a:solidFill>
                  <a:srgbClr val="00B0F0"/>
                </a:solidFill>
                <a:latin typeface="+mj-lt"/>
              </a:rPr>
              <a:t>Proforma</a:t>
            </a:r>
            <a:endParaRPr lang="en-GB" b="1" dirty="0">
              <a:solidFill>
                <a:srgbClr val="00B0F0"/>
              </a:solidFill>
              <a:latin typeface="+mj-lt"/>
            </a:endParaRPr>
          </a:p>
        </p:txBody>
      </p:sp>
      <p:grpSp>
        <p:nvGrpSpPr>
          <p:cNvPr id="13" name="Group 12"/>
          <p:cNvGrpSpPr/>
          <p:nvPr/>
        </p:nvGrpSpPr>
        <p:grpSpPr>
          <a:xfrm>
            <a:off x="1999508" y="1785608"/>
            <a:ext cx="1778193" cy="928331"/>
            <a:chOff x="508642" y="1879838"/>
            <a:chExt cx="1778193" cy="928331"/>
          </a:xfrm>
        </p:grpSpPr>
        <p:sp>
          <p:nvSpPr>
            <p:cNvPr id="5" name="TextBox 4"/>
            <p:cNvSpPr txBox="1"/>
            <p:nvPr/>
          </p:nvSpPr>
          <p:spPr>
            <a:xfrm>
              <a:off x="608864" y="1978194"/>
              <a:ext cx="1575118" cy="707886"/>
            </a:xfrm>
            <a:prstGeom prst="rect">
              <a:avLst/>
            </a:prstGeom>
            <a:noFill/>
          </p:spPr>
          <p:txBody>
            <a:bodyPr wrap="square" rtlCol="0">
              <a:spAutoFit/>
            </a:bodyPr>
            <a:lstStyle/>
            <a:p>
              <a:pPr algn="ctr"/>
              <a:r>
                <a:rPr lang="en-GB" sz="2000" b="1" dirty="0">
                  <a:solidFill>
                    <a:srgbClr val="92D050"/>
                  </a:solidFill>
                  <a:latin typeface="Calibri Light" panose="020F0302020204030204" pitchFamily="34" charset="0"/>
                  <a:cs typeface="Calibri Light" panose="020F0302020204030204" pitchFamily="34" charset="0"/>
                </a:rPr>
                <a:t>Excel</a:t>
              </a:r>
              <a:r>
                <a:rPr lang="en-GB" sz="2000" b="1" dirty="0">
                  <a:solidFill>
                    <a:srgbClr val="00B0F0"/>
                  </a:solidFill>
                  <a:latin typeface="Calibri Light" panose="020F0302020204030204" pitchFamily="34" charset="0"/>
                  <a:cs typeface="Calibri Light" panose="020F0302020204030204" pitchFamily="34" charset="0"/>
                </a:rPr>
                <a:t> </a:t>
              </a:r>
              <a:r>
                <a:rPr lang="en-GB" sz="2000" b="1" dirty="0">
                  <a:solidFill>
                    <a:srgbClr val="92D050"/>
                  </a:solidFill>
                  <a:latin typeface="Calibri Light" panose="020F0302020204030204" pitchFamily="34" charset="0"/>
                  <a:cs typeface="Calibri Light" panose="020F0302020204030204" pitchFamily="34" charset="0"/>
                </a:rPr>
                <a:t>spreadsheet</a:t>
              </a:r>
            </a:p>
          </p:txBody>
        </p:sp>
        <p:sp>
          <p:nvSpPr>
            <p:cNvPr id="21" name="Oval 20"/>
            <p:cNvSpPr/>
            <p:nvPr/>
          </p:nvSpPr>
          <p:spPr>
            <a:xfrm>
              <a:off x="508642" y="1879838"/>
              <a:ext cx="1778193" cy="928331"/>
            </a:xfrm>
            <a:prstGeom prst="ellipse">
              <a:avLst/>
            </a:prstGeom>
            <a:noFill/>
            <a:ln w="317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4" name="Arc 13"/>
          <p:cNvSpPr/>
          <p:nvPr/>
        </p:nvSpPr>
        <p:spPr>
          <a:xfrm rot="9090624" flipV="1">
            <a:off x="7169568" y="2416288"/>
            <a:ext cx="1286042" cy="412170"/>
          </a:xfrm>
          <a:prstGeom prst="arc">
            <a:avLst>
              <a:gd name="adj1" fmla="val 12483014"/>
              <a:gd name="adj2" fmla="val 21267635"/>
            </a:avLst>
          </a:prstGeom>
          <a:ln w="34925">
            <a:solidFill>
              <a:srgbClr val="92D05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5" name="Arc 14"/>
          <p:cNvSpPr/>
          <p:nvPr/>
        </p:nvSpPr>
        <p:spPr>
          <a:xfrm rot="2670482">
            <a:off x="3460077" y="2828613"/>
            <a:ext cx="1381856" cy="344677"/>
          </a:xfrm>
          <a:prstGeom prst="arc">
            <a:avLst>
              <a:gd name="adj1" fmla="val 11112730"/>
              <a:gd name="adj2" fmla="val 17031401"/>
            </a:avLst>
          </a:prstGeom>
          <a:ln w="34925">
            <a:solidFill>
              <a:srgbClr val="92D05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60874" y="1852167"/>
            <a:ext cx="1523921" cy="2168990"/>
          </a:xfrm>
          <a:prstGeom prst="rect">
            <a:avLst/>
          </a:prstGeom>
          <a:ln>
            <a:noFill/>
          </a:ln>
        </p:spPr>
      </p:pic>
      <p:sp>
        <p:nvSpPr>
          <p:cNvPr id="8" name="TextBox 7"/>
          <p:cNvSpPr txBox="1"/>
          <p:nvPr/>
        </p:nvSpPr>
        <p:spPr>
          <a:xfrm>
            <a:off x="8095659" y="1678810"/>
            <a:ext cx="1482186" cy="707886"/>
          </a:xfrm>
          <a:prstGeom prst="rect">
            <a:avLst/>
          </a:prstGeom>
          <a:solidFill>
            <a:schemeClr val="bg1">
              <a:alpha val="73000"/>
            </a:schemeClr>
          </a:solidFill>
        </p:spPr>
        <p:txBody>
          <a:bodyPr wrap="square" rtlCol="0">
            <a:spAutoFit/>
          </a:bodyPr>
          <a:lstStyle/>
          <a:p>
            <a:pPr algn="ctr"/>
            <a:r>
              <a:rPr lang="en-GB" sz="2000" b="1" dirty="0">
                <a:solidFill>
                  <a:srgbClr val="92D050"/>
                </a:solidFill>
                <a:latin typeface="Calibri Light" panose="020F0302020204030204" pitchFamily="34" charset="0"/>
                <a:cs typeface="Calibri Light" panose="020F0302020204030204" pitchFamily="34" charset="0"/>
              </a:rPr>
              <a:t>Information Source</a:t>
            </a:r>
          </a:p>
        </p:txBody>
      </p:sp>
      <p:sp>
        <p:nvSpPr>
          <p:cNvPr id="22" name="Oval 21"/>
          <p:cNvSpPr/>
          <p:nvPr/>
        </p:nvSpPr>
        <p:spPr>
          <a:xfrm>
            <a:off x="7902889" y="1572712"/>
            <a:ext cx="1778193" cy="843937"/>
          </a:xfrm>
          <a:prstGeom prst="ellipse">
            <a:avLst/>
          </a:prstGeom>
          <a:noFill/>
          <a:ln w="317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2159318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230" y="148368"/>
            <a:ext cx="7886700" cy="1325563"/>
          </a:xfrm>
        </p:spPr>
        <p:txBody>
          <a:bodyPr>
            <a:normAutofit/>
          </a:bodyPr>
          <a:lstStyle/>
          <a:p>
            <a:r>
              <a:rPr lang="en-GB" sz="3600" dirty="0">
                <a:solidFill>
                  <a:srgbClr val="7030A0"/>
                </a:solidFill>
              </a:rPr>
              <a:t>Template Structure</a:t>
            </a:r>
            <a:endParaRPr lang="en-GB" sz="3600" dirty="0"/>
          </a:p>
        </p:txBody>
      </p:sp>
      <p:sp>
        <p:nvSpPr>
          <p:cNvPr id="35" name="Line Callout 1 (Accent Bar) 34"/>
          <p:cNvSpPr/>
          <p:nvPr/>
        </p:nvSpPr>
        <p:spPr>
          <a:xfrm>
            <a:off x="9182732" y="1849738"/>
            <a:ext cx="1315724" cy="559415"/>
          </a:xfrm>
          <a:prstGeom prst="accentCallout1">
            <a:avLst>
              <a:gd name="adj1" fmla="val 35659"/>
              <a:gd name="adj2" fmla="val 2344"/>
              <a:gd name="adj3" fmla="val 136794"/>
              <a:gd name="adj4" fmla="val -21398"/>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lIns="0" rtlCol="0" anchor="ctr" anchorCtr="0"/>
          <a:lstStyle/>
          <a:p>
            <a:pPr algn="ctr"/>
            <a:r>
              <a:rPr lang="en-GB" b="1" dirty="0">
                <a:solidFill>
                  <a:schemeClr val="accent5">
                    <a:lumMod val="75000"/>
                  </a:schemeClr>
                </a:solidFill>
                <a:latin typeface="Calibri Light" panose="020F0302020204030204" pitchFamily="34" charset="0"/>
                <a:cs typeface="Calibri Light" panose="020F0302020204030204" pitchFamily="34" charset="0"/>
              </a:rPr>
              <a:t>Onward Referrals</a:t>
            </a:r>
          </a:p>
        </p:txBody>
      </p:sp>
      <p:sp>
        <p:nvSpPr>
          <p:cNvPr id="36" name="Line Callout 1 (Accent Bar) 35"/>
          <p:cNvSpPr/>
          <p:nvPr/>
        </p:nvSpPr>
        <p:spPr>
          <a:xfrm>
            <a:off x="8452854" y="3654548"/>
            <a:ext cx="1440655" cy="559415"/>
          </a:xfrm>
          <a:prstGeom prst="accentCallout1">
            <a:avLst>
              <a:gd name="adj1" fmla="val 35659"/>
              <a:gd name="adj2" fmla="val 2344"/>
              <a:gd name="adj3" fmla="val -81566"/>
              <a:gd name="adj4" fmla="val -66738"/>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GB" b="1" dirty="0">
                <a:solidFill>
                  <a:schemeClr val="accent5">
                    <a:lumMod val="75000"/>
                  </a:schemeClr>
                </a:solidFill>
                <a:latin typeface="Calibri Light" panose="020F0302020204030204" pitchFamily="34" charset="0"/>
                <a:cs typeface="Calibri Light" panose="020F0302020204030204" pitchFamily="34" charset="0"/>
              </a:rPr>
              <a:t>Location of Incident</a:t>
            </a:r>
          </a:p>
        </p:txBody>
      </p:sp>
      <p:sp>
        <p:nvSpPr>
          <p:cNvPr id="37" name="Line Callout 1 (Accent Bar) 36"/>
          <p:cNvSpPr/>
          <p:nvPr/>
        </p:nvSpPr>
        <p:spPr>
          <a:xfrm>
            <a:off x="5665277" y="1517022"/>
            <a:ext cx="2787576" cy="427586"/>
          </a:xfrm>
          <a:prstGeom prst="accentCallout1">
            <a:avLst>
              <a:gd name="adj1" fmla="val 35659"/>
              <a:gd name="adj2" fmla="val 2344"/>
              <a:gd name="adj3" fmla="val 221135"/>
              <a:gd name="adj4" fmla="val -9249"/>
            </a:avLst>
          </a:prstGeom>
          <a:solidFill>
            <a:srgbClr val="FFFF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GB" sz="2400" b="1" dirty="0">
                <a:solidFill>
                  <a:srgbClr val="00B0F0"/>
                </a:solidFill>
                <a:latin typeface="Calibri Light" panose="020F0302020204030204" pitchFamily="34" charset="0"/>
                <a:cs typeface="Calibri Light" panose="020F0302020204030204" pitchFamily="34" charset="0"/>
              </a:rPr>
              <a:t>Collection Template</a:t>
            </a:r>
          </a:p>
        </p:txBody>
      </p:sp>
      <p:sp>
        <p:nvSpPr>
          <p:cNvPr id="38" name="Line Callout 1 (Accent Bar) 37"/>
          <p:cNvSpPr/>
          <p:nvPr/>
        </p:nvSpPr>
        <p:spPr>
          <a:xfrm>
            <a:off x="1968048" y="1451109"/>
            <a:ext cx="1796232" cy="559415"/>
          </a:xfrm>
          <a:prstGeom prst="accentCallout1">
            <a:avLst>
              <a:gd name="adj1" fmla="val 35659"/>
              <a:gd name="adj2" fmla="val 2344"/>
              <a:gd name="adj3" fmla="val 195295"/>
              <a:gd name="adj4" fmla="val 14029"/>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5">
                    <a:lumMod val="75000"/>
                  </a:schemeClr>
                </a:solidFill>
                <a:latin typeface="Calibri Light" panose="020F0302020204030204" pitchFamily="34" charset="0"/>
                <a:cs typeface="Calibri Light" panose="020F0302020204030204" pitchFamily="34" charset="0"/>
              </a:rPr>
              <a:t>Introduction</a:t>
            </a:r>
          </a:p>
        </p:txBody>
      </p:sp>
      <p:sp>
        <p:nvSpPr>
          <p:cNvPr id="39" name="Line Callout 1 (Accent Bar) 38"/>
          <p:cNvSpPr/>
          <p:nvPr/>
        </p:nvSpPr>
        <p:spPr>
          <a:xfrm>
            <a:off x="3764280" y="3493237"/>
            <a:ext cx="2733502" cy="536964"/>
          </a:xfrm>
          <a:prstGeom prst="accentCallout1">
            <a:avLst>
              <a:gd name="adj1" fmla="val 35659"/>
              <a:gd name="adj2" fmla="val 2344"/>
              <a:gd name="adj3" fmla="val -53027"/>
              <a:gd name="adj4" fmla="val -6304"/>
            </a:avLst>
          </a:prstGeom>
          <a:solidFill>
            <a:srgbClr val="FFFF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0000" rtlCol="0" anchor="ctr"/>
          <a:lstStyle/>
          <a:p>
            <a:pPr algn="ctr"/>
            <a:r>
              <a:rPr lang="en-GB" sz="2400" b="1" dirty="0">
                <a:solidFill>
                  <a:srgbClr val="00B0F0"/>
                </a:solidFill>
                <a:latin typeface="Calibri Light" panose="020F0302020204030204" pitchFamily="34" charset="0"/>
                <a:cs typeface="Calibri Light" panose="020F0302020204030204" pitchFamily="34" charset="0"/>
              </a:rPr>
              <a:t>Dataset Guidance</a:t>
            </a:r>
          </a:p>
        </p:txBody>
      </p:sp>
      <p:sp>
        <p:nvSpPr>
          <p:cNvPr id="40" name="TextBox 39"/>
          <p:cNvSpPr txBox="1"/>
          <p:nvPr/>
        </p:nvSpPr>
        <p:spPr>
          <a:xfrm>
            <a:off x="2507604" y="1915230"/>
            <a:ext cx="2168714" cy="523220"/>
          </a:xfrm>
          <a:prstGeom prst="rect">
            <a:avLst/>
          </a:prstGeom>
          <a:noFill/>
        </p:spPr>
        <p:txBody>
          <a:bodyPr wrap="square" rtlCol="0">
            <a:spAutoFit/>
          </a:bodyPr>
          <a:lstStyle/>
          <a:p>
            <a:r>
              <a:rPr lang="en-GB" sz="1400" kern="600" dirty="0">
                <a:solidFill>
                  <a:schemeClr val="bg1">
                    <a:lumMod val="50000"/>
                  </a:schemeClr>
                </a:solidFill>
                <a:latin typeface="+mj-lt"/>
              </a:rPr>
              <a:t>→ basic info about content &amp; purpose of the workbook</a:t>
            </a:r>
            <a:endParaRPr lang="en-GB" sz="1400" dirty="0">
              <a:solidFill>
                <a:schemeClr val="bg1">
                  <a:lumMod val="50000"/>
                </a:schemeClr>
              </a:solidFill>
              <a:latin typeface="+mj-lt"/>
            </a:endParaRPr>
          </a:p>
        </p:txBody>
      </p:sp>
      <p:sp>
        <p:nvSpPr>
          <p:cNvPr id="41" name="TextBox 40"/>
          <p:cNvSpPr txBox="1"/>
          <p:nvPr/>
        </p:nvSpPr>
        <p:spPr>
          <a:xfrm>
            <a:off x="8646823" y="4297505"/>
            <a:ext cx="2020480" cy="523220"/>
          </a:xfrm>
          <a:prstGeom prst="rect">
            <a:avLst/>
          </a:prstGeom>
          <a:noFill/>
        </p:spPr>
        <p:txBody>
          <a:bodyPr wrap="square" rtlCol="0">
            <a:spAutoFit/>
          </a:bodyPr>
          <a:lstStyle/>
          <a:p>
            <a:r>
              <a:rPr lang="en-GB" sz="1400" kern="600" dirty="0">
                <a:solidFill>
                  <a:schemeClr val="bg1">
                    <a:lumMod val="50000"/>
                  </a:schemeClr>
                </a:solidFill>
                <a:latin typeface="+mj-lt"/>
              </a:rPr>
              <a:t>→ </a:t>
            </a:r>
            <a:r>
              <a:rPr lang="en-GB" sz="1400" dirty="0">
                <a:solidFill>
                  <a:schemeClr val="bg1">
                    <a:lumMod val="50000"/>
                  </a:schemeClr>
                </a:solidFill>
                <a:latin typeface="+mj-lt"/>
              </a:rPr>
              <a:t>details locations included in each category</a:t>
            </a:r>
          </a:p>
        </p:txBody>
      </p:sp>
      <p:sp>
        <p:nvSpPr>
          <p:cNvPr id="42" name="TextBox 41"/>
          <p:cNvSpPr txBox="1"/>
          <p:nvPr/>
        </p:nvSpPr>
        <p:spPr>
          <a:xfrm>
            <a:off x="5983590" y="1957358"/>
            <a:ext cx="1836450" cy="523220"/>
          </a:xfrm>
          <a:prstGeom prst="rect">
            <a:avLst/>
          </a:prstGeom>
          <a:noFill/>
        </p:spPr>
        <p:txBody>
          <a:bodyPr wrap="square" rtlCol="0">
            <a:spAutoFit/>
          </a:bodyPr>
          <a:lstStyle/>
          <a:p>
            <a:r>
              <a:rPr lang="en-GB" sz="1400" kern="600" dirty="0">
                <a:solidFill>
                  <a:schemeClr val="bg1">
                    <a:lumMod val="50000"/>
                  </a:schemeClr>
                </a:solidFill>
                <a:latin typeface="+mj-lt"/>
              </a:rPr>
              <a:t>→ where data should be recorded </a:t>
            </a:r>
            <a:endParaRPr lang="en-GB" sz="1400" dirty="0">
              <a:solidFill>
                <a:schemeClr val="bg1">
                  <a:lumMod val="50000"/>
                </a:schemeClr>
              </a:solidFill>
              <a:latin typeface="+mj-lt"/>
            </a:endParaRPr>
          </a:p>
        </p:txBody>
      </p:sp>
      <p:sp>
        <p:nvSpPr>
          <p:cNvPr id="43" name="TextBox 42"/>
          <p:cNvSpPr txBox="1"/>
          <p:nvPr/>
        </p:nvSpPr>
        <p:spPr>
          <a:xfrm>
            <a:off x="3775001" y="4049936"/>
            <a:ext cx="4760982" cy="2031325"/>
          </a:xfrm>
          <a:prstGeom prst="rect">
            <a:avLst/>
          </a:prstGeom>
          <a:noFill/>
        </p:spPr>
        <p:txBody>
          <a:bodyPr wrap="square" rtlCol="0">
            <a:spAutoFit/>
          </a:bodyPr>
          <a:lstStyle/>
          <a:p>
            <a:r>
              <a:rPr lang="en-GB" sz="1400" kern="800" dirty="0">
                <a:solidFill>
                  <a:schemeClr val="accent5">
                    <a:lumMod val="75000"/>
                  </a:schemeClr>
                </a:solidFill>
                <a:latin typeface="+mj-lt"/>
              </a:rPr>
              <a:t>→ where data item is located in the template (i.e. which column)</a:t>
            </a:r>
          </a:p>
          <a:p>
            <a:r>
              <a:rPr lang="en-GB" sz="1400" kern="800" dirty="0">
                <a:solidFill>
                  <a:schemeClr val="accent5">
                    <a:lumMod val="75000"/>
                  </a:schemeClr>
                </a:solidFill>
                <a:latin typeface="+mj-lt"/>
              </a:rPr>
              <a:t>→ what category it belongs to (.e.g. child details, examination details etc. )</a:t>
            </a:r>
          </a:p>
          <a:p>
            <a:r>
              <a:rPr lang="en-GB" sz="1400" kern="800" dirty="0">
                <a:solidFill>
                  <a:schemeClr val="accent5">
                    <a:lumMod val="75000"/>
                  </a:schemeClr>
                </a:solidFill>
                <a:latin typeface="+mj-lt"/>
              </a:rPr>
              <a:t>→ data item name</a:t>
            </a:r>
          </a:p>
          <a:p>
            <a:r>
              <a:rPr lang="en-GB" sz="1400" kern="800" dirty="0">
                <a:solidFill>
                  <a:schemeClr val="accent5">
                    <a:lumMod val="75000"/>
                  </a:schemeClr>
                </a:solidFill>
                <a:latin typeface="+mj-lt"/>
              </a:rPr>
              <a:t>→ field type (e.g. text, date, dropdown list)</a:t>
            </a:r>
          </a:p>
          <a:p>
            <a:r>
              <a:rPr lang="en-GB" sz="1400" kern="800" dirty="0">
                <a:solidFill>
                  <a:schemeClr val="accent5">
                    <a:lumMod val="75000"/>
                  </a:schemeClr>
                </a:solidFill>
                <a:latin typeface="+mj-lt"/>
              </a:rPr>
              <a:t>→ data definition &amp; if relevant, list of options on dropdowns</a:t>
            </a:r>
          </a:p>
          <a:p>
            <a:r>
              <a:rPr lang="en-GB" sz="1400" kern="800" dirty="0">
                <a:solidFill>
                  <a:schemeClr val="accent5">
                    <a:lumMod val="75000"/>
                  </a:schemeClr>
                </a:solidFill>
                <a:latin typeface="+mj-lt"/>
              </a:rPr>
              <a:t>→ is validation built-in</a:t>
            </a:r>
          </a:p>
          <a:p>
            <a:r>
              <a:rPr lang="en-GB" sz="1400" kern="800" dirty="0">
                <a:solidFill>
                  <a:schemeClr val="accent5">
                    <a:lumMod val="75000"/>
                  </a:schemeClr>
                </a:solidFill>
                <a:latin typeface="+mj-lt"/>
              </a:rPr>
              <a:t>→ corresponding item in the CPP Examination </a:t>
            </a:r>
            <a:r>
              <a:rPr lang="en-GB" sz="1400" kern="800" dirty="0" err="1">
                <a:solidFill>
                  <a:schemeClr val="accent5">
                    <a:lumMod val="75000"/>
                  </a:schemeClr>
                </a:solidFill>
                <a:latin typeface="+mj-lt"/>
              </a:rPr>
              <a:t>Proforma</a:t>
            </a:r>
            <a:endParaRPr lang="en-GB" sz="1400" kern="800" dirty="0">
              <a:solidFill>
                <a:schemeClr val="accent5">
                  <a:lumMod val="75000"/>
                </a:schemeClr>
              </a:solidFill>
              <a:latin typeface="+mj-lt"/>
            </a:endParaRPr>
          </a:p>
        </p:txBody>
      </p:sp>
      <p:sp>
        <p:nvSpPr>
          <p:cNvPr id="44" name="TextBox 43"/>
          <p:cNvSpPr txBox="1"/>
          <p:nvPr/>
        </p:nvSpPr>
        <p:spPr>
          <a:xfrm>
            <a:off x="1888456" y="4480209"/>
            <a:ext cx="1394134" cy="738664"/>
          </a:xfrm>
          <a:prstGeom prst="rect">
            <a:avLst/>
          </a:prstGeom>
          <a:noFill/>
        </p:spPr>
        <p:txBody>
          <a:bodyPr wrap="square" rtlCol="0">
            <a:spAutoFit/>
          </a:bodyPr>
          <a:lstStyle/>
          <a:p>
            <a:pPr algn="ctr"/>
            <a:r>
              <a:rPr lang="en-GB" sz="1400" kern="600" dirty="0">
                <a:solidFill>
                  <a:srgbClr val="7030A0"/>
                </a:solidFill>
              </a:rPr>
              <a:t>Filters built in headers for quick search</a:t>
            </a:r>
            <a:endParaRPr lang="en-GB" sz="1400" dirty="0">
              <a:solidFill>
                <a:srgbClr val="7030A0"/>
              </a:solidFill>
            </a:endParaRPr>
          </a:p>
        </p:txBody>
      </p:sp>
      <p:sp>
        <p:nvSpPr>
          <p:cNvPr id="45" name="Explosion 2 44"/>
          <p:cNvSpPr/>
          <p:nvPr/>
        </p:nvSpPr>
        <p:spPr>
          <a:xfrm rot="1112333">
            <a:off x="1658297" y="3930344"/>
            <a:ext cx="2023102" cy="1801024"/>
          </a:xfrm>
          <a:prstGeom prst="irregularSeal2">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5518" y="2675404"/>
            <a:ext cx="8717519" cy="482937"/>
          </a:xfrm>
          <a:prstGeom prst="rect">
            <a:avLst/>
          </a:prstGeom>
        </p:spPr>
      </p:pic>
    </p:spTree>
    <p:extLst>
      <p:ext uri="{BB962C8B-B14F-4D97-AF65-F5344CB8AC3E}">
        <p14:creationId xmlns:p14="http://schemas.microsoft.com/office/powerpoint/2010/main" val="3662034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0" grpId="0"/>
      <p:bldP spid="41" grpId="0"/>
      <p:bldP spid="42" grpId="0"/>
      <p:bldP spid="43" grpId="0"/>
      <p:bldP spid="44" grpId="0"/>
      <p:bldP spid="4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2464" y="1302439"/>
            <a:ext cx="4331709" cy="2568865"/>
          </a:xfrm>
          <a:prstGeom prst="rect">
            <a:avLst/>
          </a:prstGeom>
        </p:spPr>
      </p:pic>
      <p:sp>
        <p:nvSpPr>
          <p:cNvPr id="2" name="Title 1"/>
          <p:cNvSpPr>
            <a:spLocks noGrp="1"/>
          </p:cNvSpPr>
          <p:nvPr>
            <p:ph type="title"/>
          </p:nvPr>
        </p:nvSpPr>
        <p:spPr>
          <a:xfrm>
            <a:off x="1871502" y="141463"/>
            <a:ext cx="7886700" cy="1325563"/>
          </a:xfrm>
        </p:spPr>
        <p:txBody>
          <a:bodyPr>
            <a:normAutofit/>
          </a:bodyPr>
          <a:lstStyle/>
          <a:p>
            <a:r>
              <a:rPr lang="en-GB" sz="3600" dirty="0">
                <a:solidFill>
                  <a:srgbClr val="7030A0"/>
                </a:solidFill>
              </a:rPr>
              <a:t>Finding Required Information </a:t>
            </a:r>
            <a:endParaRPr lang="en-GB" sz="3600" dirty="0"/>
          </a:p>
        </p:txBody>
      </p:sp>
      <p:grpSp>
        <p:nvGrpSpPr>
          <p:cNvPr id="11" name="Group 10"/>
          <p:cNvGrpSpPr/>
          <p:nvPr/>
        </p:nvGrpSpPr>
        <p:grpSpPr>
          <a:xfrm>
            <a:off x="8313463" y="946197"/>
            <a:ext cx="2181419" cy="942411"/>
            <a:chOff x="538134" y="1926230"/>
            <a:chExt cx="1616539" cy="788895"/>
          </a:xfrm>
        </p:grpSpPr>
        <p:sp>
          <p:nvSpPr>
            <p:cNvPr id="12" name="TextBox 11"/>
            <p:cNvSpPr txBox="1"/>
            <p:nvPr/>
          </p:nvSpPr>
          <p:spPr>
            <a:xfrm>
              <a:off x="632742" y="1998704"/>
              <a:ext cx="1447428" cy="592573"/>
            </a:xfrm>
            <a:prstGeom prst="rect">
              <a:avLst/>
            </a:prstGeom>
            <a:noFill/>
          </p:spPr>
          <p:txBody>
            <a:bodyPr wrap="square" rtlCol="0">
              <a:spAutoFit/>
            </a:bodyPr>
            <a:lstStyle/>
            <a:p>
              <a:pPr algn="ctr"/>
              <a:r>
                <a:rPr lang="en-GB" sz="2000" b="1" dirty="0">
                  <a:solidFill>
                    <a:srgbClr val="92D050"/>
                  </a:solidFill>
                  <a:latin typeface="Calibri Light" panose="020F0302020204030204" pitchFamily="34" charset="0"/>
                  <a:cs typeface="Calibri Light" panose="020F0302020204030204" pitchFamily="34" charset="0"/>
                </a:rPr>
                <a:t>Dataset Guidance Tab</a:t>
              </a:r>
            </a:p>
          </p:txBody>
        </p:sp>
        <p:sp>
          <p:nvSpPr>
            <p:cNvPr id="13" name="Oval 12"/>
            <p:cNvSpPr/>
            <p:nvPr/>
          </p:nvSpPr>
          <p:spPr>
            <a:xfrm>
              <a:off x="538134" y="1926230"/>
              <a:ext cx="1616539" cy="788895"/>
            </a:xfrm>
            <a:prstGeom prst="ellipse">
              <a:avLst/>
            </a:prstGeom>
            <a:noFill/>
            <a:ln w="317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 name="Rectangle 21"/>
          <p:cNvSpPr/>
          <p:nvPr/>
        </p:nvSpPr>
        <p:spPr>
          <a:xfrm>
            <a:off x="4052432" y="5376691"/>
            <a:ext cx="6102951" cy="523220"/>
          </a:xfrm>
          <a:prstGeom prst="rect">
            <a:avLst/>
          </a:prstGeom>
          <a:solidFill>
            <a:schemeClr val="bg1">
              <a:alpha val="60000"/>
            </a:schemeClr>
          </a:solidFill>
        </p:spPr>
        <p:txBody>
          <a:bodyPr wrap="square">
            <a:spAutoFit/>
          </a:bodyPr>
          <a:lstStyle/>
          <a:p>
            <a:r>
              <a:rPr lang="en-GB" sz="1400" dirty="0">
                <a:solidFill>
                  <a:schemeClr val="tx1">
                    <a:lumMod val="50000"/>
                    <a:lumOff val="50000"/>
                  </a:schemeClr>
                </a:solidFill>
                <a:latin typeface="+mj-lt"/>
              </a:rPr>
              <a:t>E.g. the date of most recent incident can be found in section ‘6. Reason for referral’ in the CPP Examination </a:t>
            </a:r>
            <a:r>
              <a:rPr lang="en-GB" sz="1400" dirty="0" err="1">
                <a:solidFill>
                  <a:schemeClr val="tx1">
                    <a:lumMod val="50000"/>
                    <a:lumOff val="50000"/>
                  </a:schemeClr>
                </a:solidFill>
                <a:latin typeface="+mj-lt"/>
              </a:rPr>
              <a:t>Proforma</a:t>
            </a:r>
            <a:r>
              <a:rPr lang="en-GB" sz="1400" dirty="0">
                <a:solidFill>
                  <a:schemeClr val="tx1">
                    <a:lumMod val="50000"/>
                    <a:lumOff val="50000"/>
                  </a:schemeClr>
                </a:solidFill>
                <a:latin typeface="+mj-lt"/>
              </a:rPr>
              <a:t>, item ‘Date of most recent alleged event’.  </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2037" y="2527770"/>
            <a:ext cx="1774081" cy="238378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22857" y="2867102"/>
            <a:ext cx="1812525" cy="2447127"/>
          </a:xfrm>
          <a:prstGeom prst="rect">
            <a:avLst/>
          </a:prstGeom>
        </p:spPr>
      </p:pic>
      <p:grpSp>
        <p:nvGrpSpPr>
          <p:cNvPr id="17" name="Group 16"/>
          <p:cNvGrpSpPr/>
          <p:nvPr/>
        </p:nvGrpSpPr>
        <p:grpSpPr>
          <a:xfrm>
            <a:off x="2929119" y="2003075"/>
            <a:ext cx="1778193" cy="928331"/>
            <a:chOff x="508642" y="1879838"/>
            <a:chExt cx="1778193" cy="928331"/>
          </a:xfrm>
        </p:grpSpPr>
        <p:sp>
          <p:nvSpPr>
            <p:cNvPr id="18" name="TextBox 17"/>
            <p:cNvSpPr txBox="1"/>
            <p:nvPr/>
          </p:nvSpPr>
          <p:spPr>
            <a:xfrm>
              <a:off x="608864" y="1978194"/>
              <a:ext cx="1575118" cy="707886"/>
            </a:xfrm>
            <a:prstGeom prst="rect">
              <a:avLst/>
            </a:prstGeom>
            <a:noFill/>
          </p:spPr>
          <p:txBody>
            <a:bodyPr wrap="square" rtlCol="0">
              <a:spAutoFit/>
            </a:bodyPr>
            <a:lstStyle/>
            <a:p>
              <a:pPr algn="ctr"/>
              <a:r>
                <a:rPr lang="en-GB" sz="2000" b="1" dirty="0">
                  <a:solidFill>
                    <a:srgbClr val="92D050"/>
                  </a:solidFill>
                  <a:latin typeface="Calibri Light" panose="020F0302020204030204" pitchFamily="34" charset="0"/>
                  <a:cs typeface="Calibri Light" panose="020F0302020204030204" pitchFamily="34" charset="0"/>
                </a:rPr>
                <a:t>Collection Guide</a:t>
              </a:r>
            </a:p>
          </p:txBody>
        </p:sp>
        <p:sp>
          <p:nvSpPr>
            <p:cNvPr id="19" name="Oval 18"/>
            <p:cNvSpPr/>
            <p:nvPr/>
          </p:nvSpPr>
          <p:spPr>
            <a:xfrm>
              <a:off x="508642" y="1879838"/>
              <a:ext cx="1778193" cy="928331"/>
            </a:xfrm>
            <a:prstGeom prst="ellipse">
              <a:avLst/>
            </a:prstGeom>
            <a:noFill/>
            <a:ln w="317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6201" y="4184659"/>
            <a:ext cx="5369672" cy="1211804"/>
          </a:xfrm>
          <a:prstGeom prst="rect">
            <a:avLst/>
          </a:prstGeom>
        </p:spPr>
      </p:pic>
    </p:spTree>
    <p:extLst>
      <p:ext uri="{BB962C8B-B14F-4D97-AF65-F5344CB8AC3E}">
        <p14:creationId xmlns:p14="http://schemas.microsoft.com/office/powerpoint/2010/main" val="370442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2071" y="4294848"/>
            <a:ext cx="1086199" cy="1757928"/>
          </a:xfrm>
          <a:prstGeom prst="rect">
            <a:avLst/>
          </a:prstGeom>
        </p:spPr>
      </p:pic>
      <p:sp>
        <p:nvSpPr>
          <p:cNvPr id="2" name="Title 1"/>
          <p:cNvSpPr>
            <a:spLocks noGrp="1"/>
          </p:cNvSpPr>
          <p:nvPr>
            <p:ph type="title"/>
          </p:nvPr>
        </p:nvSpPr>
        <p:spPr>
          <a:xfrm>
            <a:off x="2152650" y="76448"/>
            <a:ext cx="7886700" cy="1325563"/>
          </a:xfrm>
        </p:spPr>
        <p:txBody>
          <a:bodyPr>
            <a:normAutofit/>
          </a:bodyPr>
          <a:lstStyle/>
          <a:p>
            <a:r>
              <a:rPr lang="en-GB" sz="3600" dirty="0">
                <a:solidFill>
                  <a:srgbClr val="7030A0"/>
                </a:solidFill>
              </a:rPr>
              <a:t>Recording Data</a:t>
            </a:r>
          </a:p>
        </p:txBody>
      </p:sp>
      <p:sp>
        <p:nvSpPr>
          <p:cNvPr id="5" name="TextBox 4"/>
          <p:cNvSpPr txBox="1"/>
          <p:nvPr/>
        </p:nvSpPr>
        <p:spPr>
          <a:xfrm>
            <a:off x="1718925" y="1448559"/>
            <a:ext cx="2353578" cy="646331"/>
          </a:xfrm>
          <a:prstGeom prst="rect">
            <a:avLst/>
          </a:prstGeom>
          <a:solidFill>
            <a:schemeClr val="bg1"/>
          </a:solidFill>
        </p:spPr>
        <p:txBody>
          <a:bodyPr wrap="square" rtlCol="0">
            <a:spAutoFit/>
          </a:bodyPr>
          <a:lstStyle/>
          <a:p>
            <a:pPr algn="ctr"/>
            <a:r>
              <a:rPr lang="en-GB" b="1" kern="600" dirty="0">
                <a:solidFill>
                  <a:srgbClr val="92D050"/>
                </a:solidFill>
                <a:latin typeface="+mj-lt"/>
              </a:rPr>
              <a:t>1. Open Data Collection Template tab</a:t>
            </a:r>
            <a:endParaRPr lang="en-GB" b="1" dirty="0">
              <a:solidFill>
                <a:srgbClr val="92D050"/>
              </a:solidFill>
              <a:latin typeface="+mj-lt"/>
            </a:endParaRPr>
          </a:p>
        </p:txBody>
      </p:sp>
      <p:sp>
        <p:nvSpPr>
          <p:cNvPr id="6" name="TextBox 5"/>
          <p:cNvSpPr txBox="1"/>
          <p:nvPr/>
        </p:nvSpPr>
        <p:spPr>
          <a:xfrm>
            <a:off x="4681609" y="2033057"/>
            <a:ext cx="2493819" cy="646331"/>
          </a:xfrm>
          <a:prstGeom prst="rect">
            <a:avLst/>
          </a:prstGeom>
          <a:noFill/>
        </p:spPr>
        <p:txBody>
          <a:bodyPr wrap="square" rtlCol="0">
            <a:spAutoFit/>
          </a:bodyPr>
          <a:lstStyle/>
          <a:p>
            <a:pPr algn="ctr"/>
            <a:r>
              <a:rPr lang="en-GB" b="1" kern="600" dirty="0">
                <a:solidFill>
                  <a:srgbClr val="92D050"/>
                </a:solidFill>
                <a:latin typeface="+mj-lt"/>
              </a:rPr>
              <a:t>2. Record Board name and Time Period</a:t>
            </a:r>
            <a:endParaRPr lang="en-GB" b="1" dirty="0">
              <a:solidFill>
                <a:srgbClr val="92D050"/>
              </a:solidFill>
              <a:latin typeface="+mj-lt"/>
            </a:endParaRPr>
          </a:p>
        </p:txBody>
      </p:sp>
      <p:sp>
        <p:nvSpPr>
          <p:cNvPr id="7" name="TextBox 6"/>
          <p:cNvSpPr txBox="1"/>
          <p:nvPr/>
        </p:nvSpPr>
        <p:spPr>
          <a:xfrm>
            <a:off x="1671464" y="3135404"/>
            <a:ext cx="2686872" cy="646331"/>
          </a:xfrm>
          <a:prstGeom prst="rect">
            <a:avLst/>
          </a:prstGeom>
          <a:noFill/>
        </p:spPr>
        <p:txBody>
          <a:bodyPr wrap="square" rtlCol="0">
            <a:spAutoFit/>
          </a:bodyPr>
          <a:lstStyle/>
          <a:p>
            <a:pPr algn="ctr"/>
            <a:r>
              <a:rPr lang="en-GB" b="1" kern="600" dirty="0">
                <a:solidFill>
                  <a:srgbClr val="92D050"/>
                </a:solidFill>
                <a:latin typeface="+mj-lt"/>
              </a:rPr>
              <a:t>3. Find corresponding item in the CPP </a:t>
            </a:r>
            <a:r>
              <a:rPr lang="en-GB" b="1" kern="600" dirty="0" err="1">
                <a:solidFill>
                  <a:srgbClr val="92D050"/>
                </a:solidFill>
                <a:latin typeface="+mj-lt"/>
              </a:rPr>
              <a:t>Proforma</a:t>
            </a:r>
            <a:endParaRPr lang="en-GB" b="1" dirty="0">
              <a:solidFill>
                <a:srgbClr val="92D050"/>
              </a:solidFill>
              <a:latin typeface="+mj-lt"/>
            </a:endParaRPr>
          </a:p>
        </p:txBody>
      </p:sp>
      <p:sp>
        <p:nvSpPr>
          <p:cNvPr id="17" name="TextBox 16"/>
          <p:cNvSpPr txBox="1"/>
          <p:nvPr/>
        </p:nvSpPr>
        <p:spPr>
          <a:xfrm>
            <a:off x="2400531" y="4576083"/>
            <a:ext cx="1977833" cy="369332"/>
          </a:xfrm>
          <a:prstGeom prst="rect">
            <a:avLst/>
          </a:prstGeom>
          <a:noFill/>
        </p:spPr>
        <p:txBody>
          <a:bodyPr wrap="square" rtlCol="0">
            <a:spAutoFit/>
          </a:bodyPr>
          <a:lstStyle/>
          <a:p>
            <a:pPr algn="ctr"/>
            <a:r>
              <a:rPr lang="en-GB" b="1" kern="600" dirty="0">
                <a:solidFill>
                  <a:srgbClr val="92D050"/>
                </a:solidFill>
                <a:latin typeface="+mj-lt"/>
              </a:rPr>
              <a:t>4. Enter Value</a:t>
            </a:r>
            <a:endParaRPr lang="en-GB" b="1" dirty="0">
              <a:solidFill>
                <a:srgbClr val="92D050"/>
              </a:solidFill>
              <a:latin typeface="+mj-lt"/>
            </a:endParaRPr>
          </a:p>
        </p:txBody>
      </p:sp>
      <p:sp>
        <p:nvSpPr>
          <p:cNvPr id="18" name="TextBox 17"/>
          <p:cNvSpPr txBox="1"/>
          <p:nvPr/>
        </p:nvSpPr>
        <p:spPr>
          <a:xfrm>
            <a:off x="5279927" y="2969076"/>
            <a:ext cx="2628095" cy="646331"/>
          </a:xfrm>
          <a:prstGeom prst="rect">
            <a:avLst/>
          </a:prstGeom>
          <a:noFill/>
        </p:spPr>
        <p:txBody>
          <a:bodyPr wrap="square" rtlCol="0">
            <a:spAutoFit/>
          </a:bodyPr>
          <a:lstStyle/>
          <a:p>
            <a:pPr algn="ctr"/>
            <a:r>
              <a:rPr lang="en-GB" b="1" kern="600" dirty="0">
                <a:solidFill>
                  <a:srgbClr val="92D050"/>
                </a:solidFill>
                <a:latin typeface="+mj-lt"/>
              </a:rPr>
              <a:t>5. Save changes once record complete</a:t>
            </a:r>
            <a:endParaRPr lang="en-GB" b="1" dirty="0">
              <a:solidFill>
                <a:srgbClr val="92D050"/>
              </a:solidFill>
              <a:latin typeface="+mj-lt"/>
            </a:endParaRPr>
          </a:p>
        </p:txBody>
      </p:sp>
      <p:sp>
        <p:nvSpPr>
          <p:cNvPr id="16" name="Arc 15"/>
          <p:cNvSpPr/>
          <p:nvPr/>
        </p:nvSpPr>
        <p:spPr>
          <a:xfrm rot="1287029">
            <a:off x="3779395" y="2084401"/>
            <a:ext cx="1381856" cy="214017"/>
          </a:xfrm>
          <a:prstGeom prst="arc">
            <a:avLst>
              <a:gd name="adj1" fmla="val 11112730"/>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4" name="Arc 23"/>
          <p:cNvSpPr/>
          <p:nvPr/>
        </p:nvSpPr>
        <p:spPr>
          <a:xfrm rot="20231236">
            <a:off x="3647379" y="2723672"/>
            <a:ext cx="1801137" cy="451890"/>
          </a:xfrm>
          <a:prstGeom prst="arc">
            <a:avLst>
              <a:gd name="adj1" fmla="val 11549391"/>
              <a:gd name="adj2" fmla="val 19924186"/>
            </a:avLst>
          </a:prstGeom>
          <a:ln>
            <a:solidFill>
              <a:srgbClr val="7030A0"/>
            </a:solidFill>
            <a:headEnd type="stealth"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5" name="Arc 24"/>
          <p:cNvSpPr/>
          <p:nvPr/>
        </p:nvSpPr>
        <p:spPr>
          <a:xfrm rot="5147419" flipV="1">
            <a:off x="2734248" y="4107000"/>
            <a:ext cx="1012085" cy="277754"/>
          </a:xfrm>
          <a:prstGeom prst="arc">
            <a:avLst>
              <a:gd name="adj1" fmla="val 11621935"/>
              <a:gd name="adj2" fmla="val 19912154"/>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6" name="Arc 25"/>
          <p:cNvSpPr/>
          <p:nvPr/>
        </p:nvSpPr>
        <p:spPr>
          <a:xfrm rot="19689799">
            <a:off x="2895319" y="4058033"/>
            <a:ext cx="3463942" cy="543568"/>
          </a:xfrm>
          <a:prstGeom prst="arc">
            <a:avLst>
              <a:gd name="adj1" fmla="val 12482263"/>
              <a:gd name="adj2" fmla="val 21137652"/>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9" name="TextBox 28"/>
          <p:cNvSpPr txBox="1"/>
          <p:nvPr/>
        </p:nvSpPr>
        <p:spPr>
          <a:xfrm>
            <a:off x="2429779" y="4865761"/>
            <a:ext cx="2168714" cy="738664"/>
          </a:xfrm>
          <a:prstGeom prst="rect">
            <a:avLst/>
          </a:prstGeom>
          <a:noFill/>
        </p:spPr>
        <p:txBody>
          <a:bodyPr wrap="square" rtlCol="0">
            <a:spAutoFit/>
          </a:bodyPr>
          <a:lstStyle/>
          <a:p>
            <a:r>
              <a:rPr lang="en-GB" sz="1400" kern="600" dirty="0">
                <a:solidFill>
                  <a:schemeClr val="accent5">
                    <a:lumMod val="75000"/>
                  </a:schemeClr>
                </a:solidFill>
                <a:latin typeface="+mj-lt"/>
              </a:rPr>
              <a:t>→ Manual data entry </a:t>
            </a:r>
          </a:p>
          <a:p>
            <a:r>
              <a:rPr lang="en-GB" sz="1400" kern="600" dirty="0">
                <a:solidFill>
                  <a:schemeClr val="accent5">
                    <a:lumMod val="75000"/>
                  </a:schemeClr>
                </a:solidFill>
              </a:rPr>
              <a:t>→ Validation built-in cells</a:t>
            </a:r>
          </a:p>
          <a:p>
            <a:r>
              <a:rPr lang="en-GB" sz="1400" kern="600" dirty="0">
                <a:solidFill>
                  <a:schemeClr val="accent5">
                    <a:lumMod val="75000"/>
                  </a:schemeClr>
                </a:solidFill>
              </a:rPr>
              <a:t>→ Example included</a:t>
            </a:r>
            <a:endParaRPr lang="en-GB" sz="1400" dirty="0">
              <a:solidFill>
                <a:schemeClr val="accent5">
                  <a:lumMod val="75000"/>
                </a:schemeClr>
              </a:solidFill>
              <a:latin typeface="+mj-lt"/>
            </a:endParaRPr>
          </a:p>
        </p:txBody>
      </p:sp>
      <p:sp>
        <p:nvSpPr>
          <p:cNvPr id="30" name="TextBox 29"/>
          <p:cNvSpPr txBox="1"/>
          <p:nvPr/>
        </p:nvSpPr>
        <p:spPr>
          <a:xfrm>
            <a:off x="5642816" y="5638043"/>
            <a:ext cx="1136855" cy="523220"/>
          </a:xfrm>
          <a:prstGeom prst="rect">
            <a:avLst/>
          </a:prstGeom>
          <a:noFill/>
        </p:spPr>
        <p:txBody>
          <a:bodyPr wrap="square" rtlCol="0">
            <a:spAutoFit/>
          </a:bodyPr>
          <a:lstStyle/>
          <a:p>
            <a:pPr algn="ctr"/>
            <a:r>
              <a:rPr lang="en-GB" sz="1400" kern="600" dirty="0">
                <a:solidFill>
                  <a:schemeClr val="bg1">
                    <a:lumMod val="50000"/>
                  </a:schemeClr>
                </a:solidFill>
              </a:rPr>
              <a:t>Scroll down if needed</a:t>
            </a:r>
            <a:endParaRPr lang="en-GB" sz="1400" dirty="0">
              <a:solidFill>
                <a:schemeClr val="bg1">
                  <a:lumMod val="50000"/>
                </a:schemeClr>
              </a:solidFill>
            </a:endParaRPr>
          </a:p>
        </p:txBody>
      </p:sp>
      <p:sp>
        <p:nvSpPr>
          <p:cNvPr id="31" name="TextBox 30"/>
          <p:cNvSpPr txBox="1"/>
          <p:nvPr/>
        </p:nvSpPr>
        <p:spPr>
          <a:xfrm>
            <a:off x="5696469" y="4288825"/>
            <a:ext cx="1478959" cy="738664"/>
          </a:xfrm>
          <a:prstGeom prst="rect">
            <a:avLst/>
          </a:prstGeom>
          <a:noFill/>
        </p:spPr>
        <p:txBody>
          <a:bodyPr wrap="square" rtlCol="0">
            <a:spAutoFit/>
          </a:bodyPr>
          <a:lstStyle/>
          <a:p>
            <a:pPr algn="ctr"/>
            <a:r>
              <a:rPr lang="en-GB" sz="1400" dirty="0">
                <a:solidFill>
                  <a:schemeClr val="tx1">
                    <a:lumMod val="50000"/>
                    <a:lumOff val="50000"/>
                  </a:schemeClr>
                </a:solidFill>
              </a:rPr>
              <a:t>If applicable select data from dropdown list</a:t>
            </a:r>
          </a:p>
        </p:txBody>
      </p:sp>
      <p:sp>
        <p:nvSpPr>
          <p:cNvPr id="32" name="Oval 31"/>
          <p:cNvSpPr/>
          <p:nvPr/>
        </p:nvSpPr>
        <p:spPr>
          <a:xfrm>
            <a:off x="4492528" y="5173812"/>
            <a:ext cx="1166514" cy="3335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4" name="Straight Arrow Connector 33"/>
          <p:cNvCxnSpPr/>
          <p:nvPr/>
        </p:nvCxnSpPr>
        <p:spPr>
          <a:xfrm flipH="1">
            <a:off x="5665934" y="5018226"/>
            <a:ext cx="443762" cy="252273"/>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flipV="1">
            <a:off x="5690055" y="5520443"/>
            <a:ext cx="304335" cy="11917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7245244" y="5225396"/>
            <a:ext cx="2633675" cy="523220"/>
          </a:xfrm>
          <a:prstGeom prst="rect">
            <a:avLst/>
          </a:prstGeom>
          <a:noFill/>
        </p:spPr>
        <p:txBody>
          <a:bodyPr wrap="square" rtlCol="0">
            <a:spAutoFit/>
          </a:bodyPr>
          <a:lstStyle/>
          <a:p>
            <a:pPr algn="ctr"/>
            <a:r>
              <a:rPr lang="en-GB" sz="1400" dirty="0">
                <a:solidFill>
                  <a:schemeClr val="tx1">
                    <a:lumMod val="50000"/>
                    <a:lumOff val="50000"/>
                  </a:schemeClr>
                </a:solidFill>
              </a:rPr>
              <a:t>Error message will appear if value entered in incorrect format</a:t>
            </a:r>
          </a:p>
        </p:txBody>
      </p:sp>
      <p:pic>
        <p:nvPicPr>
          <p:cNvPr id="56" name="Picture 55" descr="icons - What symbol conveys &quot;save&quot;? - User Experience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8986" y="3237561"/>
            <a:ext cx="566209" cy="557214"/>
          </a:xfrm>
          <a:prstGeom prst="rect">
            <a:avLst/>
          </a:prstGeom>
        </p:spPr>
      </p:pic>
      <p:pic>
        <p:nvPicPr>
          <p:cNvPr id="33" name="Picture 3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3921" y="1400645"/>
            <a:ext cx="2209903" cy="1433201"/>
          </a:xfrm>
          <a:prstGeom prst="rect">
            <a:avLst/>
          </a:prstGeom>
        </p:spPr>
      </p:pic>
      <p:sp>
        <p:nvSpPr>
          <p:cNvPr id="35" name="TextBox 34"/>
          <p:cNvSpPr txBox="1"/>
          <p:nvPr/>
        </p:nvSpPr>
        <p:spPr>
          <a:xfrm>
            <a:off x="8075978" y="991584"/>
            <a:ext cx="2433768" cy="646331"/>
          </a:xfrm>
          <a:prstGeom prst="rect">
            <a:avLst/>
          </a:prstGeom>
          <a:noFill/>
        </p:spPr>
        <p:txBody>
          <a:bodyPr wrap="square" rtlCol="0">
            <a:spAutoFit/>
          </a:bodyPr>
          <a:lstStyle/>
          <a:p>
            <a:pPr algn="ctr"/>
            <a:r>
              <a:rPr lang="en-GB" b="1" dirty="0">
                <a:solidFill>
                  <a:srgbClr val="C00000"/>
                </a:solidFill>
                <a:latin typeface="Calibri" panose="020F0502020204030204" pitchFamily="34" charset="0"/>
                <a:cs typeface="Calibri" panose="020F0502020204030204" pitchFamily="34" charset="0"/>
              </a:rPr>
              <a:t>Data Entry Quality </a:t>
            </a:r>
          </a:p>
          <a:p>
            <a:pPr algn="ctr"/>
            <a:r>
              <a:rPr lang="en-GB" b="1" dirty="0">
                <a:solidFill>
                  <a:srgbClr val="C00000"/>
                </a:solidFill>
                <a:latin typeface="Calibri" panose="020F0502020204030204" pitchFamily="34" charset="0"/>
                <a:cs typeface="Calibri" panose="020F0502020204030204" pitchFamily="34" charset="0"/>
              </a:rPr>
              <a:t>is Important</a:t>
            </a:r>
            <a:endParaRPr lang="en-GB" b="1" dirty="0">
              <a:solidFill>
                <a:srgbClr val="00B0F0"/>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1199" y="2045845"/>
            <a:ext cx="1781424" cy="323895"/>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91912" y="4124877"/>
            <a:ext cx="2302423" cy="1076434"/>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26565" y="1414745"/>
            <a:ext cx="3121433" cy="590632"/>
          </a:xfrm>
          <a:prstGeom prst="rect">
            <a:avLst/>
          </a:prstGeom>
        </p:spPr>
      </p:pic>
    </p:spTree>
    <p:extLst>
      <p:ext uri="{BB962C8B-B14F-4D97-AF65-F5344CB8AC3E}">
        <p14:creationId xmlns:p14="http://schemas.microsoft.com/office/powerpoint/2010/main" val="269602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17" grpId="0"/>
      <p:bldP spid="18" grpId="0"/>
      <p:bldP spid="16" grpId="0" animBg="1"/>
      <p:bldP spid="24" grpId="0" animBg="1"/>
      <p:bldP spid="25" grpId="0" animBg="1"/>
      <p:bldP spid="26" grpId="0" animBg="1"/>
      <p:bldP spid="29" grpId="0"/>
      <p:bldP spid="30" grpId="0"/>
      <p:bldP spid="31" grpId="0"/>
      <p:bldP spid="32" grpId="0" animBg="1"/>
      <p:bldP spid="4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987985" y="34047"/>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r>
              <a:rPr lang="en-GB" sz="3600" dirty="0">
                <a:solidFill>
                  <a:srgbClr val="7030A0"/>
                </a:solidFill>
              </a:rPr>
              <a:t>Preparing file with only CSA cases</a:t>
            </a:r>
          </a:p>
        </p:txBody>
      </p:sp>
      <p:sp>
        <p:nvSpPr>
          <p:cNvPr id="2" name="TextBox 1"/>
          <p:cNvSpPr txBox="1"/>
          <p:nvPr/>
        </p:nvSpPr>
        <p:spPr>
          <a:xfrm>
            <a:off x="1774907" y="1341032"/>
            <a:ext cx="5220462" cy="923330"/>
          </a:xfrm>
          <a:prstGeom prst="rect">
            <a:avLst/>
          </a:prstGeom>
          <a:noFill/>
        </p:spPr>
        <p:txBody>
          <a:bodyPr wrap="square" rtlCol="0">
            <a:spAutoFit/>
          </a:bodyPr>
          <a:lstStyle/>
          <a:p>
            <a:pPr algn="ctr"/>
            <a:r>
              <a:rPr lang="en-GB" dirty="0">
                <a:solidFill>
                  <a:srgbClr val="00B0F0"/>
                </a:solidFill>
              </a:rPr>
              <a:t>If the template is used to record </a:t>
            </a:r>
          </a:p>
          <a:p>
            <a:pPr algn="ctr"/>
            <a:r>
              <a:rPr lang="en-GB" b="1" dirty="0">
                <a:solidFill>
                  <a:srgbClr val="00B0F0"/>
                </a:solidFill>
              </a:rPr>
              <a:t>all CPP </a:t>
            </a:r>
            <a:r>
              <a:rPr lang="en-GB" dirty="0">
                <a:solidFill>
                  <a:srgbClr val="00B0F0"/>
                </a:solidFill>
              </a:rPr>
              <a:t>examination cases, </a:t>
            </a:r>
          </a:p>
          <a:p>
            <a:pPr algn="ctr"/>
            <a:r>
              <a:rPr lang="en-GB" dirty="0">
                <a:solidFill>
                  <a:srgbClr val="00B0F0"/>
                </a:solidFill>
              </a:rPr>
              <a:t>a file with </a:t>
            </a:r>
            <a:r>
              <a:rPr lang="en-GB" b="1" dirty="0">
                <a:solidFill>
                  <a:srgbClr val="00B0F0"/>
                </a:solidFill>
              </a:rPr>
              <a:t>only CSA </a:t>
            </a:r>
            <a:r>
              <a:rPr lang="en-GB" dirty="0">
                <a:solidFill>
                  <a:srgbClr val="00B0F0"/>
                </a:solidFill>
              </a:rPr>
              <a:t>cases will have to created </a:t>
            </a:r>
          </a:p>
        </p:txBody>
      </p:sp>
      <p:sp>
        <p:nvSpPr>
          <p:cNvPr id="6" name="TextBox 5"/>
          <p:cNvSpPr txBox="1"/>
          <p:nvPr/>
        </p:nvSpPr>
        <p:spPr>
          <a:xfrm>
            <a:off x="7421360" y="2134428"/>
            <a:ext cx="2129517" cy="738664"/>
          </a:xfrm>
          <a:prstGeom prst="rect">
            <a:avLst/>
          </a:prstGeom>
          <a:noFill/>
        </p:spPr>
        <p:txBody>
          <a:bodyPr wrap="square" rtlCol="0">
            <a:spAutoFit/>
          </a:bodyPr>
          <a:lstStyle/>
          <a:p>
            <a:pPr algn="ctr"/>
            <a:r>
              <a:rPr lang="en-GB" sz="1400" dirty="0">
                <a:solidFill>
                  <a:srgbClr val="C00000"/>
                </a:solidFill>
                <a:latin typeface="+mj-lt"/>
              </a:rPr>
              <a:t>PHS Information Governance approval only to collect CSA cases</a:t>
            </a:r>
          </a:p>
        </p:txBody>
      </p:sp>
      <p:sp>
        <p:nvSpPr>
          <p:cNvPr id="7" name="TextBox 6"/>
          <p:cNvSpPr txBox="1"/>
          <p:nvPr/>
        </p:nvSpPr>
        <p:spPr>
          <a:xfrm>
            <a:off x="2795060" y="3788223"/>
            <a:ext cx="3128255" cy="553998"/>
          </a:xfrm>
          <a:prstGeom prst="rect">
            <a:avLst/>
          </a:prstGeom>
          <a:noFill/>
        </p:spPr>
        <p:txBody>
          <a:bodyPr wrap="square" rtlCol="0">
            <a:spAutoFit/>
          </a:bodyPr>
          <a:lstStyle/>
          <a:p>
            <a:pPr algn="ctr"/>
            <a:r>
              <a:rPr lang="en-GB" sz="1500" b="1" dirty="0">
                <a:solidFill>
                  <a:schemeClr val="accent5">
                    <a:lumMod val="75000"/>
                  </a:schemeClr>
                </a:solidFill>
              </a:rPr>
              <a:t>2. Open file and use ‘CSA Case Filter’.</a:t>
            </a:r>
          </a:p>
          <a:p>
            <a:pPr algn="ctr"/>
            <a:r>
              <a:rPr lang="en-GB" sz="1500" b="1" dirty="0">
                <a:solidFill>
                  <a:schemeClr val="accent5">
                    <a:lumMod val="75000"/>
                  </a:schemeClr>
                </a:solidFill>
              </a:rPr>
              <a:t>Select ‘Non CSA’ records</a:t>
            </a:r>
          </a:p>
        </p:txBody>
      </p:sp>
      <p:sp>
        <p:nvSpPr>
          <p:cNvPr id="8" name="TextBox 7"/>
          <p:cNvSpPr txBox="1"/>
          <p:nvPr/>
        </p:nvSpPr>
        <p:spPr>
          <a:xfrm>
            <a:off x="1809002" y="2577673"/>
            <a:ext cx="3144641" cy="553998"/>
          </a:xfrm>
          <a:prstGeom prst="rect">
            <a:avLst/>
          </a:prstGeom>
          <a:noFill/>
        </p:spPr>
        <p:txBody>
          <a:bodyPr wrap="square" rtlCol="0">
            <a:spAutoFit/>
          </a:bodyPr>
          <a:lstStyle/>
          <a:p>
            <a:pPr algn="ctr"/>
            <a:r>
              <a:rPr lang="en-GB" sz="1500" b="1" dirty="0">
                <a:solidFill>
                  <a:schemeClr val="accent5">
                    <a:lumMod val="75000"/>
                  </a:schemeClr>
                </a:solidFill>
              </a:rPr>
              <a:t>1. Make copy of completed template </a:t>
            </a:r>
            <a:r>
              <a:rPr lang="en-GB" sz="1500" dirty="0">
                <a:solidFill>
                  <a:srgbClr val="00B0F0"/>
                </a:solidFill>
              </a:rPr>
              <a:t>– </a:t>
            </a:r>
            <a:r>
              <a:rPr lang="en-GB" sz="1500" dirty="0">
                <a:solidFill>
                  <a:schemeClr val="tx1">
                    <a:lumMod val="50000"/>
                    <a:lumOff val="50000"/>
                  </a:schemeClr>
                </a:solidFill>
              </a:rPr>
              <a:t>save file as ‘CSA cases only’</a:t>
            </a:r>
          </a:p>
        </p:txBody>
      </p:sp>
      <p:sp>
        <p:nvSpPr>
          <p:cNvPr id="10" name="TextBox 9"/>
          <p:cNvSpPr txBox="1"/>
          <p:nvPr/>
        </p:nvSpPr>
        <p:spPr>
          <a:xfrm>
            <a:off x="5389819" y="4865144"/>
            <a:ext cx="1411231" cy="553998"/>
          </a:xfrm>
          <a:prstGeom prst="rect">
            <a:avLst/>
          </a:prstGeom>
          <a:noFill/>
        </p:spPr>
        <p:txBody>
          <a:bodyPr wrap="square" rtlCol="0">
            <a:spAutoFit/>
          </a:bodyPr>
          <a:lstStyle/>
          <a:p>
            <a:pPr algn="ctr"/>
            <a:r>
              <a:rPr lang="en-GB" sz="1500" b="1" dirty="0">
                <a:solidFill>
                  <a:schemeClr val="accent5">
                    <a:lumMod val="75000"/>
                  </a:schemeClr>
                </a:solidFill>
              </a:rPr>
              <a:t>3. Delete the ‘Non CSA’ rows</a:t>
            </a:r>
          </a:p>
        </p:txBody>
      </p:sp>
      <p:sp>
        <p:nvSpPr>
          <p:cNvPr id="11" name="TextBox 10"/>
          <p:cNvSpPr txBox="1"/>
          <p:nvPr/>
        </p:nvSpPr>
        <p:spPr>
          <a:xfrm>
            <a:off x="8737126" y="4818979"/>
            <a:ext cx="1762307" cy="323165"/>
          </a:xfrm>
          <a:prstGeom prst="rect">
            <a:avLst/>
          </a:prstGeom>
          <a:noFill/>
        </p:spPr>
        <p:txBody>
          <a:bodyPr wrap="square" rtlCol="0">
            <a:spAutoFit/>
          </a:bodyPr>
          <a:lstStyle/>
          <a:p>
            <a:r>
              <a:rPr lang="en-GB" sz="1500" b="1" dirty="0">
                <a:solidFill>
                  <a:schemeClr val="accent5">
                    <a:lumMod val="75000"/>
                  </a:schemeClr>
                </a:solidFill>
              </a:rPr>
              <a:t>5. Save changes</a:t>
            </a:r>
          </a:p>
        </p:txBody>
      </p:sp>
      <p:sp>
        <p:nvSpPr>
          <p:cNvPr id="12" name="TextBox 11"/>
          <p:cNvSpPr txBox="1"/>
          <p:nvPr/>
        </p:nvSpPr>
        <p:spPr>
          <a:xfrm>
            <a:off x="6934875" y="4011795"/>
            <a:ext cx="1973705" cy="784830"/>
          </a:xfrm>
          <a:prstGeom prst="rect">
            <a:avLst/>
          </a:prstGeom>
          <a:noFill/>
        </p:spPr>
        <p:txBody>
          <a:bodyPr wrap="square" rtlCol="0">
            <a:spAutoFit/>
          </a:bodyPr>
          <a:lstStyle/>
          <a:p>
            <a:pPr algn="ctr"/>
            <a:r>
              <a:rPr lang="en-GB" sz="1500" b="1" dirty="0">
                <a:solidFill>
                  <a:schemeClr val="accent5">
                    <a:lumMod val="75000"/>
                  </a:schemeClr>
                </a:solidFill>
              </a:rPr>
              <a:t>4. Check that you have only CSA cases left in the file</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7339" y="4047966"/>
            <a:ext cx="1160575" cy="564363"/>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7626" y="4713161"/>
            <a:ext cx="2333951" cy="962159"/>
          </a:xfrm>
          <a:prstGeom prst="rect">
            <a:avLst/>
          </a:prstGeom>
        </p:spPr>
      </p:pic>
      <p:sp>
        <p:nvSpPr>
          <p:cNvPr id="16" name="Oval 15"/>
          <p:cNvSpPr/>
          <p:nvPr/>
        </p:nvSpPr>
        <p:spPr>
          <a:xfrm>
            <a:off x="2448262" y="4985333"/>
            <a:ext cx="1166514" cy="3335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Explosion 2 16"/>
          <p:cNvSpPr/>
          <p:nvPr/>
        </p:nvSpPr>
        <p:spPr>
          <a:xfrm rot="824693">
            <a:off x="6878649" y="1566403"/>
            <a:ext cx="3502240" cy="1945666"/>
          </a:xfrm>
          <a:prstGeom prst="irregularSeal2">
            <a:avLst/>
          </a:prstGeom>
          <a:noFill/>
          <a:ln>
            <a:solidFill>
              <a:srgbClr val="9E5E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Arc 17"/>
          <p:cNvSpPr/>
          <p:nvPr/>
        </p:nvSpPr>
        <p:spPr>
          <a:xfrm rot="14386228">
            <a:off x="2872600" y="2923466"/>
            <a:ext cx="1546671" cy="546787"/>
          </a:xfrm>
          <a:prstGeom prst="arc">
            <a:avLst>
              <a:gd name="adj1" fmla="val 11688516"/>
              <a:gd name="adj2" fmla="val 18425002"/>
            </a:avLst>
          </a:prstGeom>
          <a:ln>
            <a:solidFill>
              <a:srgbClr val="92D050"/>
            </a:solidFill>
            <a:headEnd type="stealth"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9" name="Arc 18"/>
          <p:cNvSpPr/>
          <p:nvPr/>
        </p:nvSpPr>
        <p:spPr>
          <a:xfrm rot="1417433" flipV="1">
            <a:off x="4410945" y="4559780"/>
            <a:ext cx="1862616" cy="364804"/>
          </a:xfrm>
          <a:prstGeom prst="arc">
            <a:avLst>
              <a:gd name="adj1" fmla="val 11668735"/>
              <a:gd name="adj2" fmla="val 19047541"/>
            </a:avLst>
          </a:prstGeom>
          <a:ln>
            <a:solidFill>
              <a:srgbClr val="92D05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0" name="Arc 19"/>
          <p:cNvSpPr/>
          <p:nvPr/>
        </p:nvSpPr>
        <p:spPr>
          <a:xfrm rot="19052610" flipV="1">
            <a:off x="6644162" y="4448682"/>
            <a:ext cx="1159865" cy="364804"/>
          </a:xfrm>
          <a:prstGeom prst="arc">
            <a:avLst>
              <a:gd name="adj1" fmla="val 11048022"/>
              <a:gd name="adj2" fmla="val 19047541"/>
            </a:avLst>
          </a:prstGeom>
          <a:ln>
            <a:solidFill>
              <a:srgbClr val="92D05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2" name="Arc 21"/>
          <p:cNvSpPr/>
          <p:nvPr/>
        </p:nvSpPr>
        <p:spPr>
          <a:xfrm rot="3692711">
            <a:off x="8530918" y="4729727"/>
            <a:ext cx="1278875" cy="417060"/>
          </a:xfrm>
          <a:prstGeom prst="arc">
            <a:avLst>
              <a:gd name="adj1" fmla="val 11075296"/>
              <a:gd name="adj2" fmla="val 15061739"/>
            </a:avLst>
          </a:prstGeom>
          <a:ln>
            <a:solidFill>
              <a:srgbClr val="92D05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39871675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87985" y="34047"/>
            <a:ext cx="7886700" cy="1325563"/>
          </a:xfrm>
        </p:spPr>
        <p:txBody>
          <a:bodyPr>
            <a:normAutofit/>
          </a:bodyPr>
          <a:lstStyle/>
          <a:p>
            <a:r>
              <a:rPr lang="en-GB" sz="3600" dirty="0">
                <a:solidFill>
                  <a:srgbClr val="7030A0"/>
                </a:solidFill>
              </a:rPr>
              <a:t>Submitting CSA Data</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1468" y="2073737"/>
            <a:ext cx="1817925" cy="380346"/>
          </a:xfrm>
          <a:prstGeom prst="rect">
            <a:avLst/>
          </a:prstGeom>
        </p:spPr>
      </p:pic>
      <p:sp>
        <p:nvSpPr>
          <p:cNvPr id="7" name="TextBox 6"/>
          <p:cNvSpPr txBox="1"/>
          <p:nvPr/>
        </p:nvSpPr>
        <p:spPr>
          <a:xfrm>
            <a:off x="1807806" y="1416874"/>
            <a:ext cx="1751587" cy="707886"/>
          </a:xfrm>
          <a:prstGeom prst="rect">
            <a:avLst/>
          </a:prstGeom>
          <a:noFill/>
        </p:spPr>
        <p:txBody>
          <a:bodyPr wrap="square" rtlCol="0">
            <a:spAutoFit/>
          </a:bodyPr>
          <a:lstStyle/>
          <a:p>
            <a:pPr algn="ctr"/>
            <a:r>
              <a:rPr lang="en-GB" sz="2000" b="1" dirty="0">
                <a:solidFill>
                  <a:schemeClr val="accent5">
                    <a:lumMod val="75000"/>
                  </a:schemeClr>
                </a:solidFill>
                <a:latin typeface="+mj-lt"/>
              </a:rPr>
              <a:t>Secure file transfer portal</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5940" y="1990052"/>
            <a:ext cx="1419986" cy="1060541"/>
          </a:xfrm>
          <a:prstGeom prst="rect">
            <a:avLst/>
          </a:prstGeom>
        </p:spPr>
      </p:pic>
      <p:sp>
        <p:nvSpPr>
          <p:cNvPr id="9" name="TextBox 8"/>
          <p:cNvSpPr txBox="1"/>
          <p:nvPr/>
        </p:nvSpPr>
        <p:spPr>
          <a:xfrm>
            <a:off x="3693015" y="3038001"/>
            <a:ext cx="1884321" cy="707886"/>
          </a:xfrm>
          <a:prstGeom prst="rect">
            <a:avLst/>
          </a:prstGeom>
          <a:noFill/>
        </p:spPr>
        <p:txBody>
          <a:bodyPr wrap="square" rtlCol="0">
            <a:spAutoFit/>
          </a:bodyPr>
          <a:lstStyle/>
          <a:p>
            <a:pPr algn="ctr"/>
            <a:r>
              <a:rPr lang="en-GB" sz="2000" b="1" dirty="0">
                <a:solidFill>
                  <a:schemeClr val="accent5">
                    <a:lumMod val="75000"/>
                  </a:schemeClr>
                </a:solidFill>
                <a:latin typeface="+mj-lt"/>
              </a:rPr>
              <a:t>NHS Board individual login</a:t>
            </a:r>
          </a:p>
        </p:txBody>
      </p:sp>
      <p:pic>
        <p:nvPicPr>
          <p:cNvPr id="10" name="Picture 9"/>
          <p:cNvPicPr/>
          <p:nvPr/>
        </p:nvPicPr>
        <p:blipFill>
          <a:blip r:embed="rId5" cstate="print"/>
          <a:srcRect/>
          <a:stretch>
            <a:fillRect/>
          </a:stretch>
        </p:blipFill>
        <p:spPr bwMode="auto">
          <a:xfrm>
            <a:off x="5973794" y="1673591"/>
            <a:ext cx="4289588" cy="1119806"/>
          </a:xfrm>
          <a:prstGeom prst="rect">
            <a:avLst/>
          </a:prstGeom>
          <a:noFill/>
          <a:ln w="9525">
            <a:noFill/>
            <a:miter lim="800000"/>
            <a:headEnd/>
            <a:tailEnd/>
          </a:ln>
        </p:spPr>
      </p:pic>
      <p:sp>
        <p:nvSpPr>
          <p:cNvPr id="11" name="Rectangle 10"/>
          <p:cNvSpPr/>
          <p:nvPr/>
        </p:nvSpPr>
        <p:spPr>
          <a:xfrm>
            <a:off x="6372552" y="2616586"/>
            <a:ext cx="3713557" cy="707886"/>
          </a:xfrm>
          <a:prstGeom prst="rect">
            <a:avLst/>
          </a:prstGeom>
        </p:spPr>
        <p:txBody>
          <a:bodyPr wrap="square">
            <a:spAutoFit/>
          </a:bodyPr>
          <a:lstStyle/>
          <a:p>
            <a:pPr algn="ctr"/>
            <a:r>
              <a:rPr lang="en-GB" sz="2000" b="1" dirty="0">
                <a:solidFill>
                  <a:schemeClr val="accent5">
                    <a:lumMod val="75000"/>
                  </a:schemeClr>
                </a:solidFill>
                <a:latin typeface="+mj-lt"/>
                <a:ea typeface="Times New Roman" panose="02020603050405020304" pitchFamily="18" charset="0"/>
              </a:rPr>
              <a:t>NHS Board uploads data to a dedicated folder only they can see</a:t>
            </a:r>
            <a:endParaRPr lang="en-GB" sz="2000" b="1" dirty="0">
              <a:solidFill>
                <a:schemeClr val="accent5">
                  <a:lumMod val="75000"/>
                </a:schemeClr>
              </a:solidFill>
              <a:latin typeface="+mj-lt"/>
            </a:endParaRP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6889" y="4557959"/>
            <a:ext cx="1502276" cy="541889"/>
          </a:xfrm>
          <a:prstGeom prst="rect">
            <a:avLst/>
          </a:prstGeom>
        </p:spPr>
      </p:pic>
      <p:sp>
        <p:nvSpPr>
          <p:cNvPr id="13" name="TextBox 12"/>
          <p:cNvSpPr txBox="1"/>
          <p:nvPr/>
        </p:nvSpPr>
        <p:spPr>
          <a:xfrm>
            <a:off x="6457315" y="3956766"/>
            <a:ext cx="1857082" cy="707886"/>
          </a:xfrm>
          <a:prstGeom prst="rect">
            <a:avLst/>
          </a:prstGeom>
          <a:noFill/>
        </p:spPr>
        <p:txBody>
          <a:bodyPr wrap="square" rtlCol="0">
            <a:spAutoFit/>
          </a:bodyPr>
          <a:lstStyle/>
          <a:p>
            <a:pPr algn="ctr"/>
            <a:r>
              <a:rPr lang="en-GB" sz="2000" b="1" dirty="0">
                <a:solidFill>
                  <a:schemeClr val="accent5">
                    <a:lumMod val="75000"/>
                  </a:schemeClr>
                </a:solidFill>
                <a:latin typeface="+mj-lt"/>
              </a:rPr>
              <a:t>PHS access the same folder </a:t>
            </a:r>
          </a:p>
        </p:txBody>
      </p:sp>
      <p:pic>
        <p:nvPicPr>
          <p:cNvPr id="14" name="Picture 13" descr="File Folder by Fluffgar on DeviantArt"/>
          <p:cNvPicPr>
            <a:picLocks noChangeAspect="1"/>
          </p:cNvPicPr>
          <p:nvPr/>
        </p:nvPicPr>
        <p:blipFill>
          <a:blip r:embed="rId7"/>
          <a:stretch>
            <a:fillRect/>
          </a:stretch>
        </p:blipFill>
        <p:spPr>
          <a:xfrm>
            <a:off x="6091238" y="3424238"/>
            <a:ext cx="9525" cy="9525"/>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33892" y="5269181"/>
            <a:ext cx="869527" cy="869527"/>
          </a:xfrm>
          <a:prstGeom prst="rect">
            <a:avLst/>
          </a:prstGeom>
        </p:spPr>
      </p:pic>
      <p:sp>
        <p:nvSpPr>
          <p:cNvPr id="16" name="TextBox 15"/>
          <p:cNvSpPr txBox="1"/>
          <p:nvPr/>
        </p:nvSpPr>
        <p:spPr>
          <a:xfrm>
            <a:off x="8598741" y="4515462"/>
            <a:ext cx="2027399" cy="1015663"/>
          </a:xfrm>
          <a:prstGeom prst="rect">
            <a:avLst/>
          </a:prstGeom>
          <a:noFill/>
        </p:spPr>
        <p:txBody>
          <a:bodyPr wrap="square" rtlCol="0">
            <a:spAutoFit/>
          </a:bodyPr>
          <a:lstStyle/>
          <a:p>
            <a:pPr algn="ctr"/>
            <a:r>
              <a:rPr lang="en-GB" sz="2000" b="1" dirty="0">
                <a:solidFill>
                  <a:schemeClr val="accent5">
                    <a:lumMod val="75000"/>
                  </a:schemeClr>
                </a:solidFill>
                <a:latin typeface="+mj-lt"/>
              </a:rPr>
              <a:t>PHS save the data to our secure network folder</a:t>
            </a:r>
          </a:p>
        </p:txBody>
      </p:sp>
      <p:sp>
        <p:nvSpPr>
          <p:cNvPr id="17" name="Arc 16"/>
          <p:cNvSpPr/>
          <p:nvPr/>
        </p:nvSpPr>
        <p:spPr>
          <a:xfrm rot="2101454">
            <a:off x="3007685" y="2608114"/>
            <a:ext cx="1381856" cy="344677"/>
          </a:xfrm>
          <a:prstGeom prst="arc">
            <a:avLst>
              <a:gd name="adj1" fmla="val 11545805"/>
              <a:gd name="adj2" fmla="val 17031401"/>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8" name="Arc 17"/>
          <p:cNvSpPr/>
          <p:nvPr/>
        </p:nvSpPr>
        <p:spPr>
          <a:xfrm rot="5585454">
            <a:off x="6621197" y="3682586"/>
            <a:ext cx="1381856" cy="291179"/>
          </a:xfrm>
          <a:prstGeom prst="arc">
            <a:avLst>
              <a:gd name="adj1" fmla="val 11460638"/>
              <a:gd name="adj2" fmla="val 18977257"/>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 name="Arc 1"/>
          <p:cNvSpPr/>
          <p:nvPr/>
        </p:nvSpPr>
        <p:spPr>
          <a:xfrm flipV="1">
            <a:off x="4671593" y="2599995"/>
            <a:ext cx="1623824" cy="417539"/>
          </a:xfrm>
          <a:prstGeom prst="arc">
            <a:avLst>
              <a:gd name="adj1" fmla="val 15970877"/>
              <a:gd name="adj2" fmla="val 21402512"/>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Arc 18"/>
          <p:cNvSpPr/>
          <p:nvPr/>
        </p:nvSpPr>
        <p:spPr>
          <a:xfrm rot="1811444">
            <a:off x="8119504" y="4324665"/>
            <a:ext cx="943826" cy="515843"/>
          </a:xfrm>
          <a:prstGeom prst="arc">
            <a:avLst>
              <a:gd name="adj1" fmla="val 11460638"/>
              <a:gd name="adj2" fmla="val 18977257"/>
            </a:avLst>
          </a:prstGeom>
          <a:ln>
            <a:solidFill>
              <a:srgbClr val="7030A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1" name="TextBox 20"/>
          <p:cNvSpPr txBox="1"/>
          <p:nvPr/>
        </p:nvSpPr>
        <p:spPr>
          <a:xfrm>
            <a:off x="6855108" y="848151"/>
            <a:ext cx="3760504" cy="707886"/>
          </a:xfrm>
          <a:prstGeom prst="rect">
            <a:avLst/>
          </a:prstGeom>
          <a:noFill/>
        </p:spPr>
        <p:txBody>
          <a:bodyPr wrap="square" rtlCol="0">
            <a:spAutoFit/>
          </a:bodyPr>
          <a:lstStyle/>
          <a:p>
            <a:pPr algn="ctr"/>
            <a:r>
              <a:rPr lang="en-GB" sz="2000" dirty="0">
                <a:solidFill>
                  <a:srgbClr val="C00000"/>
                </a:solidFill>
                <a:latin typeface="+mj-lt"/>
              </a:rPr>
              <a:t>IG approvals &amp; processes will be in place prior to receipt of any data</a:t>
            </a:r>
            <a:endParaRPr lang="en-GB" sz="2000" dirty="0">
              <a:solidFill>
                <a:srgbClr val="C00000"/>
              </a:solidFill>
              <a:latin typeface="+mj-lt"/>
              <a:cs typeface="Calibri" panose="020F0502020204030204" pitchFamily="34" charset="0"/>
            </a:endParaRPr>
          </a:p>
        </p:txBody>
      </p:sp>
      <p:sp>
        <p:nvSpPr>
          <p:cNvPr id="42" name="TextBox 41"/>
          <p:cNvSpPr txBox="1"/>
          <p:nvPr/>
        </p:nvSpPr>
        <p:spPr>
          <a:xfrm>
            <a:off x="1789076" y="4156560"/>
            <a:ext cx="2694465" cy="646331"/>
          </a:xfrm>
          <a:prstGeom prst="rect">
            <a:avLst/>
          </a:prstGeom>
          <a:noFill/>
        </p:spPr>
        <p:txBody>
          <a:bodyPr wrap="square" rtlCol="0">
            <a:spAutoFit/>
          </a:bodyPr>
          <a:lstStyle/>
          <a:p>
            <a:pPr algn="ctr"/>
            <a:r>
              <a:rPr lang="en-GB" b="1" dirty="0">
                <a:solidFill>
                  <a:srgbClr val="92D050"/>
                </a:solidFill>
                <a:latin typeface="+mj-lt"/>
              </a:rPr>
              <a:t>Proposed quarterly submissions </a:t>
            </a:r>
          </a:p>
        </p:txBody>
      </p:sp>
      <p:sp>
        <p:nvSpPr>
          <p:cNvPr id="43" name="TextBox 42"/>
          <p:cNvSpPr txBox="1"/>
          <p:nvPr/>
        </p:nvSpPr>
        <p:spPr>
          <a:xfrm>
            <a:off x="1642617" y="5053087"/>
            <a:ext cx="1393085" cy="338554"/>
          </a:xfrm>
          <a:prstGeom prst="rect">
            <a:avLst/>
          </a:prstGeom>
          <a:noFill/>
        </p:spPr>
        <p:txBody>
          <a:bodyPr wrap="square" rtlCol="0">
            <a:spAutoFit/>
          </a:bodyPr>
          <a:lstStyle/>
          <a:p>
            <a:pPr algn="ctr"/>
            <a:r>
              <a:rPr lang="en-GB" sz="1600" b="1" dirty="0">
                <a:solidFill>
                  <a:srgbClr val="00B0F0"/>
                </a:solidFill>
                <a:latin typeface="+mj-lt"/>
              </a:rPr>
              <a:t>April 2021</a:t>
            </a:r>
          </a:p>
        </p:txBody>
      </p:sp>
      <p:sp>
        <p:nvSpPr>
          <p:cNvPr id="44" name="TextBox 43"/>
          <p:cNvSpPr txBox="1"/>
          <p:nvPr/>
        </p:nvSpPr>
        <p:spPr>
          <a:xfrm>
            <a:off x="1549449" y="5371583"/>
            <a:ext cx="1845363" cy="523220"/>
          </a:xfrm>
          <a:prstGeom prst="rect">
            <a:avLst/>
          </a:prstGeom>
          <a:noFill/>
        </p:spPr>
        <p:txBody>
          <a:bodyPr wrap="square" rtlCol="0">
            <a:spAutoFit/>
          </a:bodyPr>
          <a:lstStyle/>
          <a:p>
            <a:pPr algn="ctr"/>
            <a:r>
              <a:rPr lang="en-GB" sz="1400" dirty="0">
                <a:solidFill>
                  <a:schemeClr val="tx1">
                    <a:lumMod val="50000"/>
                    <a:lumOff val="50000"/>
                  </a:schemeClr>
                </a:solidFill>
              </a:rPr>
              <a:t>Exams undertaken in Dec 2020 – Mar 2021</a:t>
            </a:r>
          </a:p>
        </p:txBody>
      </p:sp>
      <p:sp>
        <p:nvSpPr>
          <p:cNvPr id="45" name="TextBox 44"/>
          <p:cNvSpPr txBox="1"/>
          <p:nvPr/>
        </p:nvSpPr>
        <p:spPr>
          <a:xfrm>
            <a:off x="3530496" y="5053087"/>
            <a:ext cx="1278415" cy="338554"/>
          </a:xfrm>
          <a:prstGeom prst="rect">
            <a:avLst/>
          </a:prstGeom>
          <a:noFill/>
        </p:spPr>
        <p:txBody>
          <a:bodyPr wrap="square" rtlCol="0">
            <a:spAutoFit/>
          </a:bodyPr>
          <a:lstStyle/>
          <a:p>
            <a:r>
              <a:rPr lang="en-GB" sz="1600" b="1" dirty="0">
                <a:solidFill>
                  <a:srgbClr val="00B0F0"/>
                </a:solidFill>
                <a:latin typeface="+mj-lt"/>
              </a:rPr>
              <a:t> July 2021</a:t>
            </a:r>
          </a:p>
        </p:txBody>
      </p:sp>
      <p:sp>
        <p:nvSpPr>
          <p:cNvPr id="46" name="TextBox 45"/>
          <p:cNvSpPr txBox="1"/>
          <p:nvPr/>
        </p:nvSpPr>
        <p:spPr>
          <a:xfrm>
            <a:off x="3341421" y="5379090"/>
            <a:ext cx="1983658" cy="523220"/>
          </a:xfrm>
          <a:prstGeom prst="rect">
            <a:avLst/>
          </a:prstGeom>
          <a:noFill/>
        </p:spPr>
        <p:txBody>
          <a:bodyPr wrap="square" rtlCol="0">
            <a:spAutoFit/>
          </a:bodyPr>
          <a:lstStyle/>
          <a:p>
            <a:pPr algn="ctr"/>
            <a:r>
              <a:rPr lang="en-GB" sz="1400" dirty="0">
                <a:solidFill>
                  <a:schemeClr val="tx1">
                    <a:lumMod val="50000"/>
                    <a:lumOff val="50000"/>
                  </a:schemeClr>
                </a:solidFill>
              </a:rPr>
              <a:t>Exams undertaken in Apr– Jun 2021</a:t>
            </a:r>
          </a:p>
        </p:txBody>
      </p:sp>
      <p:sp>
        <p:nvSpPr>
          <p:cNvPr id="47" name="Arc 46"/>
          <p:cNvSpPr/>
          <p:nvPr/>
        </p:nvSpPr>
        <p:spPr>
          <a:xfrm rot="7485532" flipV="1">
            <a:off x="2457557" y="4896307"/>
            <a:ext cx="337740" cy="117843"/>
          </a:xfrm>
          <a:prstGeom prst="arc">
            <a:avLst>
              <a:gd name="adj1" fmla="val 11224034"/>
              <a:gd name="adj2" fmla="val 21359931"/>
            </a:avLst>
          </a:prstGeom>
          <a:ln>
            <a:solidFill>
              <a:srgbClr val="92D05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48" name="Arc 47"/>
          <p:cNvSpPr/>
          <p:nvPr/>
        </p:nvSpPr>
        <p:spPr>
          <a:xfrm rot="3447482">
            <a:off x="3439954" y="4890535"/>
            <a:ext cx="586042" cy="264708"/>
          </a:xfrm>
          <a:prstGeom prst="arc">
            <a:avLst>
              <a:gd name="adj1" fmla="val 11460638"/>
              <a:gd name="adj2" fmla="val 18977257"/>
            </a:avLst>
          </a:prstGeom>
          <a:ln>
            <a:solidFill>
              <a:srgbClr val="92D05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158556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6" grpId="0"/>
      <p:bldP spid="17" grpId="0" animBg="1"/>
      <p:bldP spid="18" grpId="0" animBg="1"/>
      <p:bldP spid="2" grpId="0" animBg="1"/>
      <p:bldP spid="19" grpId="0" animBg="1"/>
      <p:bldP spid="42" grpId="0"/>
      <p:bldP spid="43" grpId="0"/>
      <p:bldP spid="44" grpId="0"/>
      <p:bldP spid="45" grpId="0"/>
      <p:bldP spid="46" grpId="0"/>
      <p:bldP spid="47" grpId="0" animBg="1"/>
      <p:bldP spid="4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50245" y="3845973"/>
            <a:ext cx="4723393" cy="523220"/>
          </a:xfrm>
          <a:prstGeom prst="rect">
            <a:avLst/>
          </a:prstGeom>
        </p:spPr>
        <p:txBody>
          <a:bodyPr wrap="square">
            <a:spAutoFit/>
          </a:bodyPr>
          <a:lstStyle/>
          <a:p>
            <a:pPr algn="ctr"/>
            <a:r>
              <a:rPr lang="en-GB" sz="2400" b="1" dirty="0">
                <a:solidFill>
                  <a:srgbClr val="7030A0"/>
                </a:solidFill>
                <a:latin typeface="Arial" pitchFamily="34" charset="0"/>
                <a:cs typeface="Arial" pitchFamily="34" charset="0"/>
              </a:rPr>
              <a:t>Contact</a:t>
            </a:r>
            <a:r>
              <a:rPr lang="en-GB" sz="2800" b="1" dirty="0">
                <a:solidFill>
                  <a:srgbClr val="7030A0"/>
                </a:solidFill>
                <a:latin typeface="Arial" pitchFamily="34" charset="0"/>
                <a:cs typeface="Arial" pitchFamily="34" charset="0"/>
              </a:rPr>
              <a:t> </a:t>
            </a:r>
            <a:r>
              <a:rPr lang="en-GB" sz="2800" dirty="0">
                <a:solidFill>
                  <a:schemeClr val="accent5">
                    <a:lumMod val="50000"/>
                  </a:schemeClr>
                </a:solidFill>
                <a:hlinkClick r:id="rId3"/>
              </a:rPr>
              <a:t>phs.rsa-data@phs.scot</a:t>
            </a:r>
            <a:endParaRPr lang="en-GB" dirty="0">
              <a:solidFill>
                <a:schemeClr val="accent5">
                  <a:lumMod val="50000"/>
                </a:schemeClr>
              </a:solidFill>
            </a:endParaRPr>
          </a:p>
        </p:txBody>
      </p:sp>
      <p:sp>
        <p:nvSpPr>
          <p:cNvPr id="5" name="Rectangle 4"/>
          <p:cNvSpPr/>
          <p:nvPr/>
        </p:nvSpPr>
        <p:spPr>
          <a:xfrm>
            <a:off x="2308711" y="1806225"/>
            <a:ext cx="7632848" cy="1692771"/>
          </a:xfrm>
          <a:prstGeom prst="rect">
            <a:avLst/>
          </a:prstGeom>
        </p:spPr>
        <p:txBody>
          <a:bodyPr wrap="square">
            <a:spAutoFit/>
          </a:bodyPr>
          <a:lstStyle/>
          <a:p>
            <a:pPr algn="ctr">
              <a:spcBef>
                <a:spcPts val="600"/>
              </a:spcBef>
              <a:spcAft>
                <a:spcPts val="600"/>
              </a:spcAft>
            </a:pPr>
            <a:r>
              <a:rPr lang="en-GB" sz="2800" b="1" dirty="0">
                <a:solidFill>
                  <a:srgbClr val="7030A0"/>
                </a:solidFill>
                <a:latin typeface="Arial" pitchFamily="34" charset="0"/>
                <a:cs typeface="Arial" pitchFamily="34" charset="0"/>
              </a:rPr>
              <a:t>Please contact PHS </a:t>
            </a:r>
          </a:p>
          <a:p>
            <a:pPr algn="ctr">
              <a:spcBef>
                <a:spcPts val="600"/>
              </a:spcBef>
              <a:spcAft>
                <a:spcPts val="600"/>
              </a:spcAft>
            </a:pPr>
            <a:r>
              <a:rPr lang="en-GB" sz="2800" b="1" dirty="0">
                <a:solidFill>
                  <a:srgbClr val="7030A0"/>
                </a:solidFill>
                <a:latin typeface="Arial" pitchFamily="34" charset="0"/>
                <a:cs typeface="Arial" pitchFamily="34" charset="0"/>
              </a:rPr>
              <a:t>if you have any further questions or </a:t>
            </a:r>
          </a:p>
          <a:p>
            <a:pPr algn="ctr">
              <a:spcBef>
                <a:spcPts val="600"/>
              </a:spcBef>
              <a:spcAft>
                <a:spcPts val="600"/>
              </a:spcAft>
            </a:pPr>
            <a:r>
              <a:rPr lang="en-GB" sz="2800" b="1" dirty="0">
                <a:solidFill>
                  <a:srgbClr val="7030A0"/>
                </a:solidFill>
                <a:latin typeface="Arial" pitchFamily="34" charset="0"/>
                <a:cs typeface="Arial" pitchFamily="34" charset="0"/>
              </a:rPr>
              <a:t>would like to request additional training</a:t>
            </a:r>
            <a:endParaRPr lang="en-GB" sz="3600" b="1" dirty="0">
              <a:solidFill>
                <a:srgbClr val="7030A0"/>
              </a:solidFill>
              <a:latin typeface="Arial" pitchFamily="34" charset="0"/>
              <a:cs typeface="Arial" pitchFamily="34" charset="0"/>
            </a:endParaRPr>
          </a:p>
        </p:txBody>
      </p:sp>
    </p:spTree>
    <p:extLst>
      <p:ext uri="{BB962C8B-B14F-4D97-AF65-F5344CB8AC3E}">
        <p14:creationId xmlns:p14="http://schemas.microsoft.com/office/powerpoint/2010/main" val="4269621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4664"/>
            <a:ext cx="9144000" cy="584775"/>
          </a:xfrm>
          <a:prstGeom prst="rect">
            <a:avLst/>
          </a:prstGeom>
        </p:spPr>
        <p:txBody>
          <a:bodyPr wrap="square">
            <a:spAutoFit/>
          </a:bodyPr>
          <a:lstStyle/>
          <a:p>
            <a:pPr algn="ctr"/>
            <a:r>
              <a:rPr lang="en-GB" sz="3200" b="1" dirty="0">
                <a:solidFill>
                  <a:srgbClr val="002060"/>
                </a:solidFill>
                <a:latin typeface="Arial" pitchFamily="34" charset="0"/>
                <a:cs typeface="Arial" pitchFamily="34" charset="0"/>
              </a:rPr>
              <a:t>Delivery and Performance</a:t>
            </a:r>
          </a:p>
        </p:txBody>
      </p:sp>
      <p:pic>
        <p:nvPicPr>
          <p:cNvPr id="4" name="Picture 3"/>
          <p:cNvPicPr>
            <a:picLocks noChangeAspect="1"/>
          </p:cNvPicPr>
          <p:nvPr/>
        </p:nvPicPr>
        <p:blipFill>
          <a:blip r:embed="rId3"/>
          <a:stretch>
            <a:fillRect/>
          </a:stretch>
        </p:blipFill>
        <p:spPr>
          <a:xfrm>
            <a:off x="9984432" y="5243048"/>
            <a:ext cx="2091848" cy="1556480"/>
          </a:xfrm>
          <a:prstGeom prst="rect">
            <a:avLst/>
          </a:prstGeom>
        </p:spPr>
      </p:pic>
      <p:sp>
        <p:nvSpPr>
          <p:cNvPr id="19" name="Rectangle 18"/>
          <p:cNvSpPr/>
          <p:nvPr/>
        </p:nvSpPr>
        <p:spPr>
          <a:xfrm>
            <a:off x="1098998" y="1493411"/>
            <a:ext cx="9144000" cy="3108543"/>
          </a:xfrm>
          <a:prstGeom prst="rect">
            <a:avLst/>
          </a:prstGeom>
        </p:spPr>
        <p:txBody>
          <a:bodyPr wrap="square">
            <a:spAutoFit/>
          </a:bodyPr>
          <a:lstStyle/>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Forensic medical examinations for victims of sexual crime in an appropriate healthcare setting </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Sexual Assault Response Coordination Services (SARCS)</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DNA Decontamination Protocol </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Colposcope for forensic medical examination</a:t>
            </a:r>
          </a:p>
          <a:p>
            <a:pPr marL="914400" lvl="1" indent="-457200">
              <a:buFont typeface="Arial" panose="020B0604020202020204" pitchFamily="34" charset="0"/>
              <a:buChar char="•"/>
            </a:pPr>
            <a:endParaRPr lang="en-GB" sz="28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31322783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94864" y="5974794"/>
            <a:ext cx="2085013" cy="749873"/>
          </a:xfrm>
          <a:prstGeom prst="rect">
            <a:avLst/>
          </a:prstGeom>
        </p:spPr>
      </p:pic>
      <p:pic>
        <p:nvPicPr>
          <p:cNvPr id="7" name="Picture 6"/>
          <p:cNvPicPr>
            <a:picLocks noChangeAspect="1"/>
          </p:cNvPicPr>
          <p:nvPr/>
        </p:nvPicPr>
        <p:blipFill>
          <a:blip r:embed="rId4"/>
          <a:stretch>
            <a:fillRect/>
          </a:stretch>
        </p:blipFill>
        <p:spPr>
          <a:xfrm>
            <a:off x="10799053" y="0"/>
            <a:ext cx="1310754" cy="1316850"/>
          </a:xfrm>
          <a:prstGeom prst="rect">
            <a:avLst/>
          </a:prstGeom>
        </p:spPr>
      </p:pic>
      <p:sp>
        <p:nvSpPr>
          <p:cNvPr id="8" name="TextBox 7"/>
          <p:cNvSpPr txBox="1"/>
          <p:nvPr/>
        </p:nvSpPr>
        <p:spPr>
          <a:xfrm>
            <a:off x="613025" y="1904975"/>
            <a:ext cx="5292080" cy="707886"/>
          </a:xfrm>
          <a:prstGeom prst="rect">
            <a:avLst/>
          </a:prstGeom>
          <a:noFill/>
        </p:spPr>
        <p:txBody>
          <a:bodyPr wrap="square" rtlCol="0">
            <a:spAutoFit/>
          </a:bodyPr>
          <a:lstStyle/>
          <a:p>
            <a:pPr algn="ctr"/>
            <a:r>
              <a:rPr lang="en-GB" sz="4000" b="1" dirty="0">
                <a:solidFill>
                  <a:srgbClr val="004380"/>
                </a:solidFill>
                <a:latin typeface="Arial" pitchFamily="34" charset="0"/>
                <a:cs typeface="Arial" pitchFamily="34" charset="0"/>
              </a:rPr>
              <a:t>Q&amp;A Session</a:t>
            </a:r>
          </a:p>
        </p:txBody>
      </p:sp>
      <p:sp>
        <p:nvSpPr>
          <p:cNvPr id="2" name="Rectangle 1"/>
          <p:cNvSpPr/>
          <p:nvPr/>
        </p:nvSpPr>
        <p:spPr>
          <a:xfrm>
            <a:off x="5604399" y="4415588"/>
            <a:ext cx="4567016" cy="707886"/>
          </a:xfrm>
          <a:prstGeom prst="rect">
            <a:avLst/>
          </a:prstGeom>
        </p:spPr>
        <p:txBody>
          <a:bodyPr wrap="square">
            <a:spAutoFit/>
          </a:bodyPr>
          <a:lstStyle/>
          <a:p>
            <a:pPr algn="ctr"/>
            <a:r>
              <a:rPr lang="en-GB" sz="2000" dirty="0">
                <a:solidFill>
                  <a:schemeClr val="bg1"/>
                </a:solidFill>
              </a:rPr>
              <a:t>Please submit questions to Gillian.Warner@gov.scot</a:t>
            </a:r>
          </a:p>
        </p:txBody>
      </p:sp>
    </p:spTree>
    <p:extLst>
      <p:ext uri="{BB962C8B-B14F-4D97-AF65-F5344CB8AC3E}">
        <p14:creationId xmlns:p14="http://schemas.microsoft.com/office/powerpoint/2010/main" val="13384839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74665" y="5990292"/>
            <a:ext cx="2085013" cy="749873"/>
          </a:xfrm>
          <a:prstGeom prst="rect">
            <a:avLst/>
          </a:prstGeom>
        </p:spPr>
      </p:pic>
      <p:pic>
        <p:nvPicPr>
          <p:cNvPr id="7" name="Picture 6"/>
          <p:cNvPicPr>
            <a:picLocks noChangeAspect="1"/>
          </p:cNvPicPr>
          <p:nvPr/>
        </p:nvPicPr>
        <p:blipFill>
          <a:blip r:embed="rId4"/>
          <a:stretch>
            <a:fillRect/>
          </a:stretch>
        </p:blipFill>
        <p:spPr>
          <a:xfrm>
            <a:off x="10649185" y="0"/>
            <a:ext cx="1310754" cy="1316850"/>
          </a:xfrm>
          <a:prstGeom prst="rect">
            <a:avLst/>
          </a:prstGeom>
        </p:spPr>
      </p:pic>
      <p:sp>
        <p:nvSpPr>
          <p:cNvPr id="8" name="TextBox 7"/>
          <p:cNvSpPr txBox="1"/>
          <p:nvPr/>
        </p:nvSpPr>
        <p:spPr>
          <a:xfrm>
            <a:off x="623298" y="1997442"/>
            <a:ext cx="5292080" cy="707886"/>
          </a:xfrm>
          <a:prstGeom prst="rect">
            <a:avLst/>
          </a:prstGeom>
          <a:noFill/>
        </p:spPr>
        <p:txBody>
          <a:bodyPr wrap="square" rtlCol="0">
            <a:spAutoFit/>
          </a:bodyPr>
          <a:lstStyle/>
          <a:p>
            <a:pPr algn="ctr"/>
            <a:r>
              <a:rPr lang="en-GB" sz="4000" b="1" dirty="0">
                <a:solidFill>
                  <a:srgbClr val="004380"/>
                </a:solidFill>
                <a:latin typeface="Arial" pitchFamily="34" charset="0"/>
                <a:cs typeface="Arial" pitchFamily="34" charset="0"/>
              </a:rPr>
              <a:t>Session Close</a:t>
            </a:r>
          </a:p>
        </p:txBody>
      </p:sp>
    </p:spTree>
    <p:extLst>
      <p:ext uri="{BB962C8B-B14F-4D97-AF65-F5344CB8AC3E}">
        <p14:creationId xmlns:p14="http://schemas.microsoft.com/office/powerpoint/2010/main" val="3731960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4664"/>
            <a:ext cx="9144000" cy="584775"/>
          </a:xfrm>
          <a:prstGeom prst="rect">
            <a:avLst/>
          </a:prstGeom>
        </p:spPr>
        <p:txBody>
          <a:bodyPr wrap="square">
            <a:spAutoFit/>
          </a:bodyPr>
          <a:lstStyle/>
          <a:p>
            <a:pPr algn="ctr"/>
            <a:r>
              <a:rPr lang="en-GB" sz="3200" b="1" dirty="0">
                <a:solidFill>
                  <a:srgbClr val="002060"/>
                </a:solidFill>
                <a:latin typeface="Arial" pitchFamily="34" charset="0"/>
                <a:cs typeface="Arial" pitchFamily="34" charset="0"/>
              </a:rPr>
              <a:t>Workforce and Training </a:t>
            </a:r>
          </a:p>
        </p:txBody>
      </p:sp>
      <p:pic>
        <p:nvPicPr>
          <p:cNvPr id="4" name="Picture 3"/>
          <p:cNvPicPr>
            <a:picLocks noChangeAspect="1"/>
          </p:cNvPicPr>
          <p:nvPr/>
        </p:nvPicPr>
        <p:blipFill>
          <a:blip r:embed="rId3"/>
          <a:stretch>
            <a:fillRect/>
          </a:stretch>
        </p:blipFill>
        <p:spPr>
          <a:xfrm>
            <a:off x="9984432" y="5243048"/>
            <a:ext cx="2091848" cy="1556480"/>
          </a:xfrm>
          <a:prstGeom prst="rect">
            <a:avLst/>
          </a:prstGeom>
        </p:spPr>
      </p:pic>
      <p:sp>
        <p:nvSpPr>
          <p:cNvPr id="19" name="Rectangle 18"/>
          <p:cNvSpPr/>
          <p:nvPr/>
        </p:nvSpPr>
        <p:spPr>
          <a:xfrm>
            <a:off x="1098998" y="1493411"/>
            <a:ext cx="9144000" cy="3970318"/>
          </a:xfrm>
          <a:prstGeom prst="rect">
            <a:avLst/>
          </a:prstGeom>
        </p:spPr>
        <p:txBody>
          <a:bodyPr wrap="square">
            <a:spAutoFit/>
          </a:bodyPr>
          <a:lstStyle/>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FME training</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Develop the capacity of the workforce through the recruitment of nurse coordinators </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Test of Change to develop the role of nurse sexual offence examiners in Scotland</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Postgraduate Qualification course in Advanced Forensic Practice </a:t>
            </a:r>
          </a:p>
          <a:p>
            <a:pPr marL="914400" lvl="1" indent="-457200">
              <a:buFont typeface="Arial" panose="020B0604020202020204" pitchFamily="34" charset="0"/>
              <a:buChar char="•"/>
            </a:pPr>
            <a:endParaRPr lang="en-GB" sz="2800" dirty="0">
              <a:solidFill>
                <a:srgbClr val="002060"/>
              </a:solidFill>
              <a:latin typeface="Arial" pitchFamily="34" charset="0"/>
              <a:cs typeface="Arial" pitchFamily="34" charset="0"/>
            </a:endParaRPr>
          </a:p>
          <a:p>
            <a:pPr marL="914400" lvl="1" indent="-457200">
              <a:buFont typeface="Arial" panose="020B0604020202020204" pitchFamily="34" charset="0"/>
              <a:buChar char="•"/>
            </a:pPr>
            <a:endParaRPr lang="en-GB" sz="28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2794765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4664"/>
            <a:ext cx="9144000" cy="584775"/>
          </a:xfrm>
          <a:prstGeom prst="rect">
            <a:avLst/>
          </a:prstGeom>
        </p:spPr>
        <p:txBody>
          <a:bodyPr wrap="square">
            <a:spAutoFit/>
          </a:bodyPr>
          <a:lstStyle/>
          <a:p>
            <a:pPr algn="ctr"/>
            <a:r>
              <a:rPr lang="en-GB" sz="3200" b="1" dirty="0">
                <a:solidFill>
                  <a:srgbClr val="002060"/>
                </a:solidFill>
                <a:latin typeface="Arial" pitchFamily="34" charset="0"/>
                <a:cs typeface="Arial" pitchFamily="34" charset="0"/>
              </a:rPr>
              <a:t>Clinical Pathways</a:t>
            </a:r>
          </a:p>
        </p:txBody>
      </p:sp>
      <p:pic>
        <p:nvPicPr>
          <p:cNvPr id="4" name="Picture 3"/>
          <p:cNvPicPr>
            <a:picLocks noChangeAspect="1"/>
          </p:cNvPicPr>
          <p:nvPr/>
        </p:nvPicPr>
        <p:blipFill>
          <a:blip r:embed="rId3"/>
          <a:stretch>
            <a:fillRect/>
          </a:stretch>
        </p:blipFill>
        <p:spPr>
          <a:xfrm>
            <a:off x="9984432" y="5243048"/>
            <a:ext cx="2091848" cy="1556480"/>
          </a:xfrm>
          <a:prstGeom prst="rect">
            <a:avLst/>
          </a:prstGeom>
        </p:spPr>
      </p:pic>
      <p:sp>
        <p:nvSpPr>
          <p:cNvPr id="19" name="Rectangle 18"/>
          <p:cNvSpPr/>
          <p:nvPr/>
        </p:nvSpPr>
        <p:spPr>
          <a:xfrm>
            <a:off x="1098998" y="1493411"/>
            <a:ext cx="9144000" cy="3539430"/>
          </a:xfrm>
          <a:prstGeom prst="rect">
            <a:avLst/>
          </a:prstGeom>
        </p:spPr>
        <p:txBody>
          <a:bodyPr wrap="square">
            <a:spAutoFit/>
          </a:bodyPr>
          <a:lstStyle/>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Development of the Adult Clinical Pathway</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Development of the CYP Clinical Pathway via the Children and Young People Expert Group</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National standardised form for forensic medical examinations</a:t>
            </a:r>
          </a:p>
          <a:p>
            <a:pPr marL="914400" lvl="1" indent="-457200">
              <a:buFont typeface="Arial" panose="020B0604020202020204" pitchFamily="34" charset="0"/>
              <a:buChar char="•"/>
            </a:pPr>
            <a:r>
              <a:rPr lang="en-GB" sz="2800" dirty="0">
                <a:solidFill>
                  <a:srgbClr val="002060"/>
                </a:solidFill>
                <a:latin typeface="Arial" pitchFamily="34" charset="0"/>
                <a:cs typeface="Arial" pitchFamily="34" charset="0"/>
              </a:rPr>
              <a:t>Forensic Medical Examination leaflet</a:t>
            </a:r>
          </a:p>
          <a:p>
            <a:pPr marL="914400" lvl="1" indent="-457200">
              <a:buFont typeface="Arial" panose="020B0604020202020204" pitchFamily="34" charset="0"/>
              <a:buChar char="•"/>
            </a:pPr>
            <a:endParaRPr lang="en-GB" sz="2800" dirty="0">
              <a:solidFill>
                <a:srgbClr val="002060"/>
              </a:solidFill>
              <a:latin typeface="Arial" pitchFamily="34" charset="0"/>
              <a:cs typeface="Arial" pitchFamily="34" charset="0"/>
            </a:endParaRPr>
          </a:p>
          <a:p>
            <a:pPr marL="914400" lvl="1" indent="-457200">
              <a:buFont typeface="Arial" panose="020B0604020202020204" pitchFamily="34" charset="0"/>
              <a:buChar char="•"/>
            </a:pPr>
            <a:endParaRPr lang="en-GB" sz="28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17129311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1.1|17.7|11"/>
</p:tagLst>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etadata xmlns="http://www.objective.com/ecm/document/metadata/53D26341A57B383EE0540010E0463CCA" version="1.0.0">
  <systemFields>
    <field name="Objective-Id">
      <value order="0">A31148332</value>
    </field>
    <field name="Objective-Title">
      <value order="0">Taskforce - package of resources and roadshows - roadshow slides for BNLsMCNs -CYP services</value>
    </field>
    <field name="Objective-Description">
      <value order="0"/>
    </field>
    <field name="Objective-CreationStamp">
      <value order="0">2020-12-09T11:15:49Z</value>
    </field>
    <field name="Objective-IsApproved">
      <value order="0">false</value>
    </field>
    <field name="Objective-IsPublished">
      <value order="0">true</value>
    </field>
    <field name="Objective-DatePublished">
      <value order="0">2020-12-09T12:00:30Z</value>
    </field>
    <field name="Objective-ModificationStamp">
      <value order="0">2020-12-09T12:00:30Z</value>
    </field>
    <field name="Objective-Owner">
      <value order="0">Warner, Gillian G (U447478)</value>
    </field>
    <field name="Objective-Path">
      <value order="0">Objective Global Folder:SG File Plan:Health, nutrition and care:Health:General:Advice and policy: Health - general:Taskforce for the improvement of services for adults and children who have experienced rape and sexual assault: Advice and Policy: Part 5: 2019-2024</value>
    </field>
    <field name="Objective-Parent">
      <value order="0">Taskforce for the improvement of services for adults and children who have experienced rape and sexual assault: Advice and Policy: Part 5: 2019-2024</value>
    </field>
    <field name="Objective-State">
      <value order="0">Published</value>
    </field>
    <field name="Objective-VersionId">
      <value order="0">vA45389825</value>
    </field>
    <field name="Objective-Version">
      <value order="0">1.0</value>
    </field>
    <field name="Objective-VersionNumber">
      <value order="0">2</value>
    </field>
    <field name="Objective-VersionComment">
      <value order="0"/>
    </field>
    <field name="Objective-FileNumber">
      <value order="0">POL/33128</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Props1.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emplate/>
  <TotalTime>561</TotalTime>
  <Words>2673</Words>
  <Application>Microsoft Office PowerPoint</Application>
  <PresentationFormat>Widescreen</PresentationFormat>
  <Paragraphs>519</Paragraphs>
  <Slides>71</Slides>
  <Notes>71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71</vt:i4>
      </vt:variant>
    </vt:vector>
  </HeadingPairs>
  <TitlesOfParts>
    <vt:vector size="79" baseType="lpstr">
      <vt:lpstr>Arial</vt:lpstr>
      <vt:lpstr>Arial Black</vt:lpstr>
      <vt:lpstr>Calibri</vt:lpstr>
      <vt:lpstr>Calibri Light</vt:lpstr>
      <vt:lpstr>Corbel</vt:lpstr>
      <vt:lpstr>Myanmar Text</vt:lpstr>
      <vt:lpstr>Office Theme</vt:lpstr>
      <vt:lpstr>Parallax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HIS Standards &amp; Indicators </vt:lpstr>
      <vt:lpstr>HIS standards (2017)</vt:lpstr>
      <vt:lpstr>Developing and piloting indicators  </vt:lpstr>
      <vt:lpstr>HIS final indicators (2020)</vt:lpstr>
      <vt:lpstr>Keep in touch</vt:lpstr>
      <vt:lpstr>PowerPoint Presentation</vt:lpstr>
      <vt:lpstr>  Clinical pathway for healthcare professionals to support children and young people who may have experienced child sexual abuse </vt:lpstr>
      <vt:lpstr>How the pathway was developed</vt:lpstr>
      <vt:lpstr>Purpose of the Guidance</vt:lpstr>
      <vt:lpstr>Aims of the Pathway</vt:lpstr>
      <vt:lpstr>Aims of the Pathway</vt:lpstr>
      <vt:lpstr>Pathway Overview</vt:lpstr>
      <vt:lpstr>Pathway - Section 5</vt:lpstr>
      <vt:lpstr>Pathway - Section 6</vt:lpstr>
      <vt:lpstr>Pathway -Section 6</vt:lpstr>
      <vt:lpstr>PowerPoint Presentation</vt:lpstr>
      <vt:lpstr>Updated National Child Protection Proforma</vt:lpstr>
      <vt:lpstr>Introduction</vt:lpstr>
      <vt:lpstr>PowerPoint Presentation</vt:lpstr>
      <vt:lpstr>PowerPoint Presentation</vt:lpstr>
      <vt:lpstr>PowerPoint Presentation</vt:lpstr>
      <vt:lpstr>Consent: CHANGE</vt:lpstr>
      <vt:lpstr>Consent for Investigations: p4</vt:lpstr>
      <vt:lpstr>Emotional Wellbeing Assessment: CHANGE</vt:lpstr>
      <vt:lpstr>Body charts: CHANGE</vt:lpstr>
      <vt:lpstr>Safety Planning: CHANGE</vt:lpstr>
      <vt:lpstr>Conclusions</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CYP Dataset Online Workshop</vt:lpstr>
      <vt:lpstr>Development of National Dataset for Children &amp; Young People</vt:lpstr>
      <vt:lpstr>National Dataset Benefits</vt:lpstr>
      <vt:lpstr>National Dataset Content</vt:lpstr>
      <vt:lpstr>Examples of National Dataset Use </vt:lpstr>
      <vt:lpstr>National Data Recording Template</vt:lpstr>
      <vt:lpstr>Template Structure</vt:lpstr>
      <vt:lpstr>Finding Required Information </vt:lpstr>
      <vt:lpstr>Recording Data</vt:lpstr>
      <vt:lpstr>PowerPoint Presentation</vt:lpstr>
      <vt:lpstr>Submitting CSA Data</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Warner G (Gillian)</dc:creator>
  <cp:lastModifiedBy>Cuthell, Laura</cp:lastModifiedBy>
  <cp:revision>39</cp:revision>
  <dcterms:created xsi:type="dcterms:W3CDTF">2020-10-22T08:00:37Z</dcterms:created>
  <dcterms:modified xsi:type="dcterms:W3CDTF">2021-01-12T11:52:29Z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A31148332</vt:lpwstr>
  </property>
  <property fmtid="{D5CDD505-2E9C-101B-9397-08002B2CF9AE}" pid="4" name="Objective-Title">
    <vt:lpwstr>Taskforce - package of resources and roadshows - roadshow slides for BNLsMCNs -CYP services</vt:lpwstr>
  </property>
  <property fmtid="{D5CDD505-2E9C-101B-9397-08002B2CF9AE}" pid="5" name="Objective-Description">
    <vt:lpwstr/>
  </property>
  <property fmtid="{D5CDD505-2E9C-101B-9397-08002B2CF9AE}" pid="6" name="Objective-CreationStamp">
    <vt:filetime>2020-12-09T11:15:49Z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2020-12-09T12:00:30Z</vt:filetime>
  </property>
  <property fmtid="{D5CDD505-2E9C-101B-9397-08002B2CF9AE}" pid="10" name="Objective-ModificationStamp">
    <vt:filetime>2020-12-09T12:00:30Z</vt:filetime>
  </property>
  <property fmtid="{D5CDD505-2E9C-101B-9397-08002B2CF9AE}" pid="11" name="Objective-Owner">
    <vt:lpwstr>Warner, Gillian G (U447478)</vt:lpwstr>
  </property>
  <property fmtid="{D5CDD505-2E9C-101B-9397-08002B2CF9AE}" pid="12" name="Objective-Path">
    <vt:lpwstr>Objective Global Folder:SG File Plan:Health, nutrition and care:Health:General:Advice and policy: Health - general:Taskforce for the improvement of services for adults and children who have experienced rape and sexual assault: Advice and Policy: Part 5: 2</vt:lpwstr>
  </property>
  <property fmtid="{D5CDD505-2E9C-101B-9397-08002B2CF9AE}" pid="13" name="Objective-Parent">
    <vt:lpwstr>Taskforce for the improvement of services for adults and children who have experienced rape and sexual assault: Advice and Policy: Part 5: 2019-2024</vt:lpwstr>
  </property>
  <property fmtid="{D5CDD505-2E9C-101B-9397-08002B2CF9AE}" pid="14" name="Objective-State">
    <vt:lpwstr>Published</vt:lpwstr>
  </property>
  <property fmtid="{D5CDD505-2E9C-101B-9397-08002B2CF9AE}" pid="15" name="Objective-VersionId">
    <vt:lpwstr>vA45389825</vt:lpwstr>
  </property>
  <property fmtid="{D5CDD505-2E9C-101B-9397-08002B2CF9AE}" pid="16" name="Objective-Version">
    <vt:lpwstr>1.0</vt:lpwstr>
  </property>
  <property fmtid="{D5CDD505-2E9C-101B-9397-08002B2CF9AE}" pid="17" name="Objective-VersionNumber">
    <vt:r8>2</vt:r8>
  </property>
  <property fmtid="{D5CDD505-2E9C-101B-9397-08002B2CF9AE}" pid="18" name="Objective-VersionComment">
    <vt:lpwstr/>
  </property>
  <property fmtid="{D5CDD505-2E9C-101B-9397-08002B2CF9AE}" pid="19" name="Objective-FileNumber">
    <vt:lpwstr>POL/33128</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ies>
</file>