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4"/>
  </p:sldMasterIdLst>
  <p:notesMasterIdLst>
    <p:notesMasterId r:id="rId12"/>
  </p:notesMasterIdLst>
  <p:sldIdLst>
    <p:sldId id="256" r:id="rId5"/>
    <p:sldId id="268" r:id="rId6"/>
    <p:sldId id="267" r:id="rId7"/>
    <p:sldId id="270" r:id="rId8"/>
    <p:sldId id="260" r:id="rId9"/>
    <p:sldId id="271" r:id="rId10"/>
    <p:sldId id="27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2874" autoAdjust="0"/>
  </p:normalViewPr>
  <p:slideViewPr>
    <p:cSldViewPr snapToGrid="0">
      <p:cViewPr varScale="1">
        <p:scale>
          <a:sx n="60" d="100"/>
          <a:sy n="60" d="100"/>
        </p:scale>
        <p:origin x="-2514" y="-78"/>
      </p:cViewPr>
      <p:guideLst>
        <p:guide orient="horz" pos="2160"/>
        <p:guide pos="3840"/>
      </p:guideLst>
    </p:cSldViewPr>
  </p:slideViewPr>
  <p:outlineViewPr>
    <p:cViewPr>
      <p:scale>
        <a:sx n="33" d="100"/>
        <a:sy n="33" d="100"/>
      </p:scale>
      <p:origin x="12"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44486-7DBB-4308-BD6C-A33EE176588F}" type="datetimeFigureOut">
              <a:rPr lang="en-GB" smtClean="0"/>
              <a:pPr/>
              <a:t>26/09/2019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F12B66-89C5-49E6-B04C-A6239A14508E}" type="slidenum">
              <a:rPr lang="en-GB" smtClean="0"/>
              <a:pPr/>
              <a:t>‹#›</a:t>
            </a:fld>
            <a:endParaRPr lang="en-GB"/>
          </a:p>
        </p:txBody>
      </p:sp>
    </p:spTree>
    <p:extLst>
      <p:ext uri="{BB962C8B-B14F-4D97-AF65-F5344CB8AC3E}">
        <p14:creationId xmlns:p14="http://schemas.microsoft.com/office/powerpoint/2010/main" xmlns="" val="3482137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F12B66-89C5-49E6-B04C-A6239A14508E}" type="slidenum">
              <a:rPr lang="en-GB" smtClean="0"/>
              <a:pPr/>
              <a:t>2</a:t>
            </a:fld>
            <a:endParaRPr lang="en-GB"/>
          </a:p>
        </p:txBody>
      </p:sp>
    </p:spTree>
    <p:extLst>
      <p:ext uri="{BB962C8B-B14F-4D97-AF65-F5344CB8AC3E}">
        <p14:creationId xmlns:p14="http://schemas.microsoft.com/office/powerpoint/2010/main" xmlns="" val="1033744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CF4F46-ACD2-4A78-B543-A35F2CCD5E03}" type="slidenum">
              <a:rPr lang="en-GB" smtClean="0"/>
              <a:pPr/>
              <a:t>3</a:t>
            </a:fld>
            <a:endParaRPr lang="en-GB"/>
          </a:p>
        </p:txBody>
      </p:sp>
    </p:spTree>
    <p:extLst>
      <p:ext uri="{BB962C8B-B14F-4D97-AF65-F5344CB8AC3E}">
        <p14:creationId xmlns:p14="http://schemas.microsoft.com/office/powerpoint/2010/main" xmlns="" val="1422793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xfrm>
            <a:off x="381000" y="685800"/>
            <a:ext cx="6096000" cy="3429000"/>
          </a:xfrm>
          <a:prstGeom prst="rect">
            <a:avLst/>
          </a:prstGeom>
        </p:spPr>
        <p:txBody>
          <a:bodyPr/>
          <a:lstStyle/>
          <a:p>
            <a:endParaRPr/>
          </a:p>
        </p:txBody>
      </p:sp>
      <p:sp>
        <p:nvSpPr>
          <p:cNvPr id="183" name="Shape 183"/>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xmlns="" val="3870027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F12B66-89C5-49E6-B04C-A6239A14508E}" type="slidenum">
              <a:rPr lang="en-GB" smtClean="0"/>
              <a:pPr/>
              <a:t>5</a:t>
            </a:fld>
            <a:endParaRPr lang="en-GB"/>
          </a:p>
        </p:txBody>
      </p:sp>
    </p:spTree>
    <p:extLst>
      <p:ext uri="{BB962C8B-B14F-4D97-AF65-F5344CB8AC3E}">
        <p14:creationId xmlns:p14="http://schemas.microsoft.com/office/powerpoint/2010/main" xmlns="" val="2662424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F12B66-89C5-49E6-B04C-A6239A14508E}" type="slidenum">
              <a:rPr lang="en-GB" smtClean="0"/>
              <a:pPr/>
              <a:t>6</a:t>
            </a:fld>
            <a:endParaRPr lang="en-GB"/>
          </a:p>
        </p:txBody>
      </p:sp>
    </p:spTree>
    <p:extLst>
      <p:ext uri="{BB962C8B-B14F-4D97-AF65-F5344CB8AC3E}">
        <p14:creationId xmlns:p14="http://schemas.microsoft.com/office/powerpoint/2010/main" xmlns="" val="3199304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F12B66-89C5-49E6-B04C-A6239A14508E}" type="slidenum">
              <a:rPr lang="en-GB" smtClean="0"/>
              <a:pPr/>
              <a:t>7</a:t>
            </a:fld>
            <a:endParaRPr lang="en-GB"/>
          </a:p>
        </p:txBody>
      </p:sp>
    </p:spTree>
    <p:extLst>
      <p:ext uri="{BB962C8B-B14F-4D97-AF65-F5344CB8AC3E}">
        <p14:creationId xmlns:p14="http://schemas.microsoft.com/office/powerpoint/2010/main" xmlns="" val="1705318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3AE51A58-0A31-4A07-8FE4-EE5F5AC504EE}" type="datetimeFigureOut">
              <a:rPr lang="en-GB" smtClean="0"/>
              <a:pPr/>
              <a:t>26/09/2019</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2936428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3708627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3573002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2577893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1055373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4252859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1060789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1376045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1807028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3AE51A58-0A31-4A07-8FE4-EE5F5AC504EE}" type="datetimeFigureOut">
              <a:rPr lang="en-GB" smtClean="0"/>
              <a:pPr/>
              <a:t>26/09/2019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1089138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3AE51A58-0A31-4A07-8FE4-EE5F5AC504EE}" type="datetimeFigureOut">
              <a:rPr lang="en-GB" smtClean="0"/>
              <a:pPr/>
              <a:t>26/09/2019</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242919203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3AE51A58-0A31-4A07-8FE4-EE5F5AC504EE}" type="datetimeFigureOut">
              <a:rPr lang="en-GB" smtClean="0"/>
              <a:pPr/>
              <a:t>26/09/2019</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BDCFABC-F5EA-4DC3-9B5F-405E9FA59A82}" type="slidenum">
              <a:rPr lang="en-GB" smtClean="0"/>
              <a:pPr/>
              <a:t>‹#›</a:t>
            </a:fld>
            <a:endParaRPr lang="en-GB"/>
          </a:p>
        </p:txBody>
      </p:sp>
    </p:spTree>
    <p:extLst>
      <p:ext uri="{BB962C8B-B14F-4D97-AF65-F5344CB8AC3E}">
        <p14:creationId xmlns:p14="http://schemas.microsoft.com/office/powerpoint/2010/main" xmlns="" val="122019852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3504" y="495300"/>
            <a:ext cx="10782300" cy="2997199"/>
          </a:xfrm>
        </p:spPr>
        <p:txBody>
          <a:bodyPr>
            <a:normAutofit/>
          </a:bodyPr>
          <a:lstStyle/>
          <a:p>
            <a:pPr algn="ctr"/>
            <a:r>
              <a:rPr lang="en-GB" dirty="0"/>
              <a:t>Joint Investigative Interviewing Project</a:t>
            </a:r>
            <a:br>
              <a:rPr lang="en-GB" dirty="0"/>
            </a:br>
            <a:r>
              <a:rPr lang="en-GB" sz="2800" dirty="0"/>
              <a:t/>
            </a:r>
            <a:br>
              <a:rPr lang="en-GB" sz="2800" dirty="0"/>
            </a:br>
            <a:endParaRPr lang="en-GB" sz="2800" dirty="0"/>
          </a:p>
        </p:txBody>
      </p:sp>
      <p:sp>
        <p:nvSpPr>
          <p:cNvPr id="3" name="Subtitle 2"/>
          <p:cNvSpPr>
            <a:spLocks noGrp="1"/>
          </p:cNvSpPr>
          <p:nvPr>
            <p:ph type="subTitle" idx="1"/>
          </p:nvPr>
        </p:nvSpPr>
        <p:spPr>
          <a:xfrm>
            <a:off x="2159001" y="3911599"/>
            <a:ext cx="8394700" cy="1591809"/>
          </a:xfrm>
        </p:spPr>
        <p:txBody>
          <a:bodyPr numCol="2">
            <a:normAutofit/>
          </a:bodyPr>
          <a:lstStyle/>
          <a:p>
            <a:pPr algn="l"/>
            <a:endParaRPr lang="en-GB" dirty="0"/>
          </a:p>
        </p:txBody>
      </p:sp>
      <p:pic>
        <p:nvPicPr>
          <p:cNvPr id="6" name="Picture 5" descr="C:\Users\Z611181\AppData\Local\Microsoft\Windows\Documents and Settings\8929\3724\PSOS_SHARED\Specialist Crime Division\Public Protection Support (East)\901263x\Local Settings\Temporary Internet Files\OLKD\20130627 - GIF - Police Scotland KPS Logo.gif"/>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01300" y="4826001"/>
            <a:ext cx="1467105" cy="1790700"/>
          </a:xfrm>
          <a:prstGeom prst="rect">
            <a:avLst/>
          </a:prstGeom>
          <a:noFill/>
          <a:ln>
            <a:noFill/>
          </a:ln>
        </p:spPr>
      </p:pic>
      <p:pic>
        <p:nvPicPr>
          <p:cNvPr id="8" name="Picture 7"/>
          <p:cNvPicPr>
            <a:picLocks noChangeAspect="1"/>
          </p:cNvPicPr>
          <p:nvPr/>
        </p:nvPicPr>
        <p:blipFill>
          <a:blip r:embed="rId3" cstate="print"/>
          <a:stretch>
            <a:fillRect/>
          </a:stretch>
        </p:blipFill>
        <p:spPr>
          <a:xfrm>
            <a:off x="233076" y="5689600"/>
            <a:ext cx="3028424" cy="931178"/>
          </a:xfrm>
          <a:prstGeom prst="rect">
            <a:avLst/>
          </a:prstGeom>
        </p:spPr>
      </p:pic>
    </p:spTree>
    <p:extLst>
      <p:ext uri="{BB962C8B-B14F-4D97-AF65-F5344CB8AC3E}">
        <p14:creationId xmlns:p14="http://schemas.microsoft.com/office/powerpoint/2010/main" xmlns="" val="353551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Evidence and Procedure Review</a:t>
            </a:r>
            <a:endParaRPr lang="en-GB" dirty="0"/>
          </a:p>
        </p:txBody>
      </p:sp>
      <p:sp>
        <p:nvSpPr>
          <p:cNvPr id="3" name="Content Placeholder 2"/>
          <p:cNvSpPr>
            <a:spLocks noGrp="1"/>
          </p:cNvSpPr>
          <p:nvPr>
            <p:ph idx="1"/>
          </p:nvPr>
        </p:nvSpPr>
        <p:spPr/>
        <p:txBody>
          <a:bodyPr/>
          <a:lstStyle/>
          <a:p>
            <a:pPr marL="0" indent="0">
              <a:buNone/>
            </a:pPr>
            <a:r>
              <a:rPr lang="en-GB" dirty="0"/>
              <a:t>In March 2015</a:t>
            </a:r>
            <a:r>
              <a:rPr lang="en-GB" b="1" dirty="0"/>
              <a:t> </a:t>
            </a:r>
            <a:r>
              <a:rPr lang="en-GB" dirty="0"/>
              <a:t>the review recommended that:</a:t>
            </a:r>
          </a:p>
          <a:p>
            <a:pPr marL="0" indent="0">
              <a:buNone/>
            </a:pPr>
            <a:endParaRPr lang="en-GB" dirty="0"/>
          </a:p>
          <a:p>
            <a:pPr marL="0" indent="0" algn="just">
              <a:buNone/>
            </a:pPr>
            <a:r>
              <a:rPr lang="en-GB" i="1" dirty="0"/>
              <a:t>“consideration is urgently given to the development of a new, structured scheme that treats child and vulnerable witnesses in an entirely different way, away from the court setting altogether…..There must be sufficient investment in the quality of interviewing, questioning, and examination applying the highest international standards and requiring appropriate training and qualification” (p.37).</a:t>
            </a:r>
            <a:endParaRPr lang="en-GB" b="1" i="1" dirty="0"/>
          </a:p>
          <a:p>
            <a:endParaRPr lang="en-GB" dirty="0"/>
          </a:p>
        </p:txBody>
      </p:sp>
    </p:spTree>
    <p:extLst>
      <p:ext uri="{BB962C8B-B14F-4D97-AF65-F5344CB8AC3E}">
        <p14:creationId xmlns:p14="http://schemas.microsoft.com/office/powerpoint/2010/main" xmlns="" val="54104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Developing the programme</a:t>
            </a:r>
          </a:p>
        </p:txBody>
      </p:sp>
      <p:sp>
        <p:nvSpPr>
          <p:cNvPr id="3" name="Content Placeholder 2"/>
          <p:cNvSpPr>
            <a:spLocks noGrp="1"/>
          </p:cNvSpPr>
          <p:nvPr>
            <p:ph idx="1"/>
          </p:nvPr>
        </p:nvSpPr>
        <p:spPr/>
        <p:txBody>
          <a:bodyPr>
            <a:normAutofit/>
          </a:bodyPr>
          <a:lstStyle/>
          <a:p>
            <a:pPr marL="0" indent="0">
              <a:buNone/>
            </a:pPr>
            <a:r>
              <a:rPr lang="en-GB" dirty="0"/>
              <a:t>The Joint Investigative Interviewing Project Team has:</a:t>
            </a:r>
          </a:p>
          <a:p>
            <a:pPr marL="0" indent="0">
              <a:buNone/>
            </a:pPr>
            <a:r>
              <a:rPr lang="en-GB" dirty="0"/>
              <a:t> </a:t>
            </a:r>
          </a:p>
          <a:p>
            <a:pPr lvl="0">
              <a:buFont typeface="Wingdings" panose="05000000000000000000" pitchFamily="2" charset="2"/>
              <a:buChar char="§"/>
            </a:pPr>
            <a:r>
              <a:rPr lang="en-GB" dirty="0"/>
              <a:t>drawn on national and international research and best practice to create a model for Joint Investigative Interviewing tailored to the Scottish context.</a:t>
            </a:r>
          </a:p>
          <a:p>
            <a:pPr lvl="0">
              <a:buFont typeface="Wingdings" panose="05000000000000000000" pitchFamily="2" charset="2"/>
              <a:buChar char="§"/>
            </a:pPr>
            <a:r>
              <a:rPr lang="en-GB" dirty="0"/>
              <a:t>developed training for Joint Investigative Interviewers recognising the depth of knowledge and skills required for this complex work.</a:t>
            </a:r>
          </a:p>
          <a:p>
            <a:pPr lvl="0">
              <a:buFont typeface="Wingdings" panose="05000000000000000000" pitchFamily="2" charset="2"/>
              <a:buChar char="§"/>
            </a:pPr>
            <a:r>
              <a:rPr lang="en-GB" dirty="0"/>
              <a:t>developed the training to be credit rated by Scottish Police College and jointly quality assured with Scottish Social Services Council in accordance with standards for post qualifying courses.</a:t>
            </a:r>
            <a:endParaRPr lang="en-GB" sz="3600" dirty="0"/>
          </a:p>
        </p:txBody>
      </p:sp>
    </p:spTree>
    <p:extLst>
      <p:ext uri="{BB962C8B-B14F-4D97-AF65-F5344CB8AC3E}">
        <p14:creationId xmlns:p14="http://schemas.microsoft.com/office/powerpoint/2010/main" xmlns="" val="1912128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06764" y="2300888"/>
            <a:ext cx="1845970" cy="2595086"/>
          </a:xfrm>
          <a:prstGeom prst="rect">
            <a:avLst/>
          </a:prstGeom>
          <a:solidFill>
            <a:srgbClr val="66FF66"/>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n-lt"/>
              <a:ea typeface="+mn-ea"/>
              <a:cs typeface="+mn-cs"/>
              <a:sym typeface="Calibri"/>
            </a:endParaRPr>
          </a:p>
        </p:txBody>
      </p:sp>
      <p:grpSp>
        <p:nvGrpSpPr>
          <p:cNvPr id="167" name="Diagram 18"/>
          <p:cNvGrpSpPr/>
          <p:nvPr/>
        </p:nvGrpSpPr>
        <p:grpSpPr>
          <a:xfrm>
            <a:off x="1834382" y="1518566"/>
            <a:ext cx="6934944" cy="3369321"/>
            <a:chOff x="0" y="0"/>
            <a:chExt cx="6934943" cy="3369319"/>
          </a:xfrm>
        </p:grpSpPr>
        <p:grpSp>
          <p:nvGrpSpPr>
            <p:cNvPr id="151" name="Group"/>
            <p:cNvGrpSpPr/>
            <p:nvPr/>
          </p:nvGrpSpPr>
          <p:grpSpPr>
            <a:xfrm>
              <a:off x="0" y="0"/>
              <a:ext cx="6934944" cy="1009991"/>
              <a:chOff x="0" y="0"/>
              <a:chExt cx="6934943" cy="1009990"/>
            </a:xfrm>
          </p:grpSpPr>
          <p:sp>
            <p:nvSpPr>
              <p:cNvPr id="149" name="Arrow"/>
              <p:cNvSpPr/>
              <p:nvPr/>
            </p:nvSpPr>
            <p:spPr>
              <a:xfrm>
                <a:off x="0" y="0"/>
                <a:ext cx="6934944" cy="1009991"/>
              </a:xfrm>
              <a:prstGeom prst="rightArrow">
                <a:avLst>
                  <a:gd name="adj1" fmla="val 50000"/>
                  <a:gd name="adj2" fmla="val 50000"/>
                </a:avLst>
              </a:prstGeom>
              <a:solidFill>
                <a:srgbClr val="FFFF66"/>
              </a:solidFill>
              <a:ln w="12700" cap="flat">
                <a:solidFill>
                  <a:srgbClr val="000000"/>
                </a:solidFill>
                <a:prstDash val="solid"/>
                <a:miter lim="800000"/>
              </a:ln>
              <a:effectLst/>
            </p:spPr>
            <p:txBody>
              <a:bodyPr wrap="square" lIns="45719" tIns="45719" rIns="45719" bIns="45719" numCol="1" anchor="ctr">
                <a:noAutofit/>
              </a:bodyPr>
              <a:lstStyle/>
              <a:p>
                <a:pPr defTabSz="1066800">
                  <a:lnSpc>
                    <a:spcPct val="90000"/>
                  </a:lnSpc>
                  <a:spcBef>
                    <a:spcPts val="700"/>
                  </a:spcBef>
                  <a:defRPr>
                    <a:solidFill>
                      <a:srgbClr val="FFFFFF"/>
                    </a:solidFill>
                  </a:defRPr>
                </a:pPr>
                <a:endParaRPr/>
              </a:p>
            </p:txBody>
          </p:sp>
          <p:sp>
            <p:nvSpPr>
              <p:cNvPr id="150" name="1. Strategy"/>
              <p:cNvSpPr txBox="1"/>
              <p:nvPr/>
            </p:nvSpPr>
            <p:spPr>
              <a:xfrm>
                <a:off x="0" y="235755"/>
                <a:ext cx="6682445" cy="5384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ctr">
                <a:spAutoFit/>
              </a:bodyPr>
              <a:lstStyle>
                <a:lvl1pPr defTabSz="1066800">
                  <a:lnSpc>
                    <a:spcPct val="90000"/>
                  </a:lnSpc>
                  <a:spcBef>
                    <a:spcPts val="1000"/>
                  </a:spcBef>
                  <a:defRPr sz="2400"/>
                </a:lvl1pPr>
              </a:lstStyle>
              <a:p>
                <a:r>
                  <a:rPr dirty="0"/>
                  <a:t>1. Strategy</a:t>
                </a:r>
              </a:p>
            </p:txBody>
          </p:sp>
        </p:grpSp>
        <p:grpSp>
          <p:nvGrpSpPr>
            <p:cNvPr id="154" name="Group"/>
            <p:cNvGrpSpPr/>
            <p:nvPr/>
          </p:nvGrpSpPr>
          <p:grpSpPr>
            <a:xfrm>
              <a:off x="0" y="778848"/>
              <a:ext cx="2135963" cy="1945616"/>
              <a:chOff x="0" y="0"/>
              <a:chExt cx="2135962" cy="1945614"/>
            </a:xfrm>
          </p:grpSpPr>
          <p:sp>
            <p:nvSpPr>
              <p:cNvPr id="152" name="Rectangle"/>
              <p:cNvSpPr/>
              <p:nvPr/>
            </p:nvSpPr>
            <p:spPr>
              <a:xfrm>
                <a:off x="-1" y="0"/>
                <a:ext cx="2135964" cy="1945615"/>
              </a:xfrm>
              <a:prstGeom prst="rect">
                <a:avLst/>
              </a:prstGeom>
              <a:solidFill>
                <a:srgbClr val="FFFF66"/>
              </a:solidFill>
              <a:ln w="12700" cap="flat">
                <a:solidFill>
                  <a:srgbClr val="000000"/>
                </a:solidFill>
                <a:prstDash val="solid"/>
                <a:miter lim="800000"/>
              </a:ln>
              <a:effectLst/>
            </p:spPr>
            <p:txBody>
              <a:bodyPr wrap="square" lIns="45719" tIns="45719" rIns="45719" bIns="45719" numCol="1" anchor="t">
                <a:noAutofit/>
              </a:bodyPr>
              <a:lstStyle/>
              <a:p>
                <a:pPr defTabSz="889000">
                  <a:lnSpc>
                    <a:spcPct val="90000"/>
                  </a:lnSpc>
                  <a:spcBef>
                    <a:spcPts val="700"/>
                  </a:spcBef>
                </a:pPr>
                <a:endParaRPr/>
              </a:p>
            </p:txBody>
          </p:sp>
          <p:sp>
            <p:nvSpPr>
              <p:cNvPr id="153" name="Interagency Referral Discussion"/>
              <p:cNvSpPr txBox="1"/>
              <p:nvPr/>
            </p:nvSpPr>
            <p:spPr>
              <a:xfrm>
                <a:off x="0" y="0"/>
                <a:ext cx="2135963" cy="9702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spAutoFit/>
              </a:bodyPr>
              <a:lstStyle>
                <a:lvl1pPr defTabSz="889000">
                  <a:lnSpc>
                    <a:spcPct val="90000"/>
                  </a:lnSpc>
                  <a:spcBef>
                    <a:spcPts val="800"/>
                  </a:spcBef>
                  <a:defRPr sz="2000"/>
                </a:lvl1pPr>
              </a:lstStyle>
              <a:p>
                <a:r>
                  <a:t>Interagency Referral Discussion</a:t>
                </a:r>
              </a:p>
            </p:txBody>
          </p:sp>
        </p:grpSp>
        <p:grpSp>
          <p:nvGrpSpPr>
            <p:cNvPr id="157" name="Group"/>
            <p:cNvGrpSpPr/>
            <p:nvPr/>
          </p:nvGrpSpPr>
          <p:grpSpPr>
            <a:xfrm>
              <a:off x="2135962" y="336663"/>
              <a:ext cx="4798981" cy="1009992"/>
              <a:chOff x="0" y="0"/>
              <a:chExt cx="4798979" cy="1009990"/>
            </a:xfrm>
          </p:grpSpPr>
          <p:sp>
            <p:nvSpPr>
              <p:cNvPr id="155" name="Arrow"/>
              <p:cNvSpPr/>
              <p:nvPr/>
            </p:nvSpPr>
            <p:spPr>
              <a:xfrm>
                <a:off x="0" y="0"/>
                <a:ext cx="4798980" cy="1009991"/>
              </a:xfrm>
              <a:prstGeom prst="rightArrow">
                <a:avLst>
                  <a:gd name="adj1" fmla="val 50000"/>
                  <a:gd name="adj2" fmla="val 50000"/>
                </a:avLst>
              </a:prstGeom>
              <a:solidFill>
                <a:srgbClr val="CC66FF"/>
              </a:solidFill>
              <a:ln w="12700" cap="flat">
                <a:solidFill>
                  <a:srgbClr val="000000"/>
                </a:solidFill>
                <a:prstDash val="solid"/>
                <a:miter lim="800000"/>
              </a:ln>
              <a:effectLst/>
            </p:spPr>
            <p:txBody>
              <a:bodyPr wrap="square" lIns="45719" tIns="45719" rIns="45719" bIns="45719" numCol="1" anchor="ctr">
                <a:noAutofit/>
              </a:bodyPr>
              <a:lstStyle/>
              <a:p>
                <a:pPr defTabSz="1066800">
                  <a:lnSpc>
                    <a:spcPct val="90000"/>
                  </a:lnSpc>
                  <a:spcBef>
                    <a:spcPts val="700"/>
                  </a:spcBef>
                  <a:defRPr>
                    <a:solidFill>
                      <a:srgbClr val="FFFFFF"/>
                    </a:solidFill>
                  </a:defRPr>
                </a:pPr>
                <a:endParaRPr/>
              </a:p>
            </p:txBody>
          </p:sp>
          <p:sp>
            <p:nvSpPr>
              <p:cNvPr id="156" name="2. Planning"/>
              <p:cNvSpPr txBox="1"/>
              <p:nvPr/>
            </p:nvSpPr>
            <p:spPr>
              <a:xfrm>
                <a:off x="0" y="235755"/>
                <a:ext cx="4546483" cy="5384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ctr">
                <a:spAutoFit/>
              </a:bodyPr>
              <a:lstStyle>
                <a:lvl1pPr defTabSz="1066800">
                  <a:lnSpc>
                    <a:spcPct val="90000"/>
                  </a:lnSpc>
                  <a:spcBef>
                    <a:spcPts val="1000"/>
                  </a:spcBef>
                  <a:defRPr sz="2400"/>
                </a:lvl1pPr>
              </a:lstStyle>
              <a:p>
                <a:r>
                  <a:rPr dirty="0"/>
                  <a:t>2. Planning</a:t>
                </a:r>
              </a:p>
            </p:txBody>
          </p:sp>
        </p:grpSp>
        <p:grpSp>
          <p:nvGrpSpPr>
            <p:cNvPr id="160" name="Group"/>
            <p:cNvGrpSpPr/>
            <p:nvPr/>
          </p:nvGrpSpPr>
          <p:grpSpPr>
            <a:xfrm>
              <a:off x="2135962" y="1115513"/>
              <a:ext cx="2135963" cy="1945615"/>
              <a:chOff x="0" y="0"/>
              <a:chExt cx="2135962" cy="1945614"/>
            </a:xfrm>
          </p:grpSpPr>
          <p:sp>
            <p:nvSpPr>
              <p:cNvPr id="158" name="Rectangle"/>
              <p:cNvSpPr/>
              <p:nvPr/>
            </p:nvSpPr>
            <p:spPr>
              <a:xfrm>
                <a:off x="-1" y="0"/>
                <a:ext cx="2135964" cy="1945615"/>
              </a:xfrm>
              <a:prstGeom prst="rect">
                <a:avLst/>
              </a:prstGeom>
              <a:solidFill>
                <a:srgbClr val="CC66FF"/>
              </a:solidFill>
              <a:ln w="12700" cap="flat">
                <a:solidFill>
                  <a:srgbClr val="000000"/>
                </a:solidFill>
                <a:prstDash val="solid"/>
                <a:miter lim="800000"/>
              </a:ln>
              <a:effectLst/>
            </p:spPr>
            <p:txBody>
              <a:bodyPr wrap="square" lIns="45719" tIns="45719" rIns="45719" bIns="45719" numCol="1" anchor="t">
                <a:noAutofit/>
              </a:bodyPr>
              <a:lstStyle/>
              <a:p>
                <a:pPr defTabSz="889000">
                  <a:lnSpc>
                    <a:spcPct val="90000"/>
                  </a:lnSpc>
                  <a:spcBef>
                    <a:spcPts val="700"/>
                  </a:spcBef>
                </a:pPr>
                <a:endParaRPr/>
              </a:p>
            </p:txBody>
          </p:sp>
          <p:sp>
            <p:nvSpPr>
              <p:cNvPr id="159" name="Child's Needs…"/>
              <p:cNvSpPr txBox="1"/>
              <p:nvPr/>
            </p:nvSpPr>
            <p:spPr>
              <a:xfrm>
                <a:off x="0" y="0"/>
                <a:ext cx="2135963" cy="17094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spAutoFit/>
              </a:bodyPr>
              <a:lstStyle/>
              <a:p>
                <a:pPr defTabSz="889000">
                  <a:lnSpc>
                    <a:spcPct val="90000"/>
                  </a:lnSpc>
                  <a:spcBef>
                    <a:spcPts val="800"/>
                  </a:spcBef>
                  <a:defRPr sz="2000"/>
                </a:pPr>
                <a:r>
                  <a:t>Child's Needs</a:t>
                </a:r>
              </a:p>
              <a:p>
                <a:pPr defTabSz="889000">
                  <a:lnSpc>
                    <a:spcPct val="90000"/>
                  </a:lnSpc>
                  <a:spcBef>
                    <a:spcPts val="800"/>
                  </a:spcBef>
                  <a:defRPr sz="2000"/>
                </a:pPr>
                <a:r>
                  <a:t>Topic Identification</a:t>
                </a:r>
              </a:p>
              <a:p>
                <a:pPr defTabSz="889000">
                  <a:lnSpc>
                    <a:spcPct val="90000"/>
                  </a:lnSpc>
                  <a:spcBef>
                    <a:spcPts val="800"/>
                  </a:spcBef>
                  <a:defRPr sz="2000"/>
                </a:pPr>
                <a:r>
                  <a:t>Scottish NICHD Protocol</a:t>
                </a:r>
              </a:p>
            </p:txBody>
          </p:sp>
        </p:grpSp>
        <p:grpSp>
          <p:nvGrpSpPr>
            <p:cNvPr id="163" name="Group"/>
            <p:cNvGrpSpPr/>
            <p:nvPr/>
          </p:nvGrpSpPr>
          <p:grpSpPr>
            <a:xfrm>
              <a:off x="4271925" y="673327"/>
              <a:ext cx="2663019" cy="1009992"/>
              <a:chOff x="0" y="0"/>
              <a:chExt cx="2663018" cy="1009990"/>
            </a:xfrm>
          </p:grpSpPr>
          <p:sp>
            <p:nvSpPr>
              <p:cNvPr id="161" name="Arrow"/>
              <p:cNvSpPr/>
              <p:nvPr/>
            </p:nvSpPr>
            <p:spPr>
              <a:xfrm>
                <a:off x="0" y="0"/>
                <a:ext cx="2663019" cy="1009991"/>
              </a:xfrm>
              <a:prstGeom prst="rightArrow">
                <a:avLst>
                  <a:gd name="adj1" fmla="val 50000"/>
                  <a:gd name="adj2" fmla="val 50000"/>
                </a:avLst>
              </a:prstGeom>
              <a:solidFill>
                <a:srgbClr val="99CCFF"/>
              </a:solidFill>
              <a:ln w="12700" cap="flat">
                <a:solidFill>
                  <a:srgbClr val="000000"/>
                </a:solidFill>
                <a:prstDash val="solid"/>
                <a:miter lim="800000"/>
              </a:ln>
              <a:effectLst/>
            </p:spPr>
            <p:txBody>
              <a:bodyPr wrap="square" lIns="45719" tIns="45719" rIns="45719" bIns="45719" numCol="1" anchor="ctr">
                <a:noAutofit/>
              </a:bodyPr>
              <a:lstStyle/>
              <a:p>
                <a:pPr defTabSz="1066800">
                  <a:lnSpc>
                    <a:spcPct val="90000"/>
                  </a:lnSpc>
                  <a:spcBef>
                    <a:spcPts val="700"/>
                  </a:spcBef>
                  <a:defRPr>
                    <a:solidFill>
                      <a:srgbClr val="FFFFFF"/>
                    </a:solidFill>
                  </a:defRPr>
                </a:pPr>
                <a:endParaRPr/>
              </a:p>
            </p:txBody>
          </p:sp>
          <p:sp>
            <p:nvSpPr>
              <p:cNvPr id="162" name="3. Action"/>
              <p:cNvSpPr txBox="1"/>
              <p:nvPr/>
            </p:nvSpPr>
            <p:spPr>
              <a:xfrm>
                <a:off x="0" y="235755"/>
                <a:ext cx="2410520" cy="5384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ctr">
                <a:spAutoFit/>
              </a:bodyPr>
              <a:lstStyle>
                <a:lvl1pPr defTabSz="1066800">
                  <a:lnSpc>
                    <a:spcPct val="90000"/>
                  </a:lnSpc>
                  <a:spcBef>
                    <a:spcPts val="1000"/>
                  </a:spcBef>
                  <a:defRPr sz="2400"/>
                </a:lvl1pPr>
              </a:lstStyle>
              <a:p>
                <a:r>
                  <a:t>3. Action</a:t>
                </a:r>
              </a:p>
            </p:txBody>
          </p:sp>
        </p:grpSp>
        <p:grpSp>
          <p:nvGrpSpPr>
            <p:cNvPr id="166" name="Group"/>
            <p:cNvGrpSpPr/>
            <p:nvPr/>
          </p:nvGrpSpPr>
          <p:grpSpPr>
            <a:xfrm>
              <a:off x="4271925" y="1452177"/>
              <a:ext cx="2135963" cy="1917143"/>
              <a:chOff x="0" y="0"/>
              <a:chExt cx="2135962" cy="1917142"/>
            </a:xfrm>
          </p:grpSpPr>
          <p:sp>
            <p:nvSpPr>
              <p:cNvPr id="164" name="Rectangle"/>
              <p:cNvSpPr/>
              <p:nvPr/>
            </p:nvSpPr>
            <p:spPr>
              <a:xfrm>
                <a:off x="-1" y="-1"/>
                <a:ext cx="2135964" cy="1917144"/>
              </a:xfrm>
              <a:prstGeom prst="rect">
                <a:avLst/>
              </a:prstGeom>
              <a:solidFill>
                <a:srgbClr val="99CCFF"/>
              </a:solidFill>
              <a:ln w="12700" cap="flat">
                <a:solidFill>
                  <a:srgbClr val="000000"/>
                </a:solidFill>
                <a:prstDash val="solid"/>
                <a:miter lim="800000"/>
              </a:ln>
              <a:effectLst/>
            </p:spPr>
            <p:txBody>
              <a:bodyPr wrap="square" lIns="45719" tIns="45719" rIns="45719" bIns="45719" numCol="1" anchor="t">
                <a:noAutofit/>
              </a:bodyPr>
              <a:lstStyle/>
              <a:p>
                <a:pPr defTabSz="889000">
                  <a:lnSpc>
                    <a:spcPct val="90000"/>
                  </a:lnSpc>
                  <a:spcBef>
                    <a:spcPts val="700"/>
                  </a:spcBef>
                  <a:defRPr sz="2000"/>
                </a:pPr>
                <a:endParaRPr/>
              </a:p>
            </p:txBody>
          </p:sp>
          <p:sp>
            <p:nvSpPr>
              <p:cNvPr id="165" name="Investigative Interview…"/>
              <p:cNvSpPr txBox="1"/>
              <p:nvPr/>
            </p:nvSpPr>
            <p:spPr>
              <a:xfrm>
                <a:off x="0" y="0"/>
                <a:ext cx="2135963" cy="17094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spAutoFit/>
              </a:bodyPr>
              <a:lstStyle/>
              <a:p>
                <a:pPr defTabSz="889000">
                  <a:lnSpc>
                    <a:spcPct val="90000"/>
                  </a:lnSpc>
                  <a:spcBef>
                    <a:spcPts val="800"/>
                  </a:spcBef>
                  <a:defRPr sz="2000"/>
                </a:pPr>
                <a:r>
                  <a:t>Investigative Interview</a:t>
                </a:r>
              </a:p>
              <a:p>
                <a:pPr defTabSz="889000">
                  <a:lnSpc>
                    <a:spcPct val="90000"/>
                  </a:lnSpc>
                  <a:spcBef>
                    <a:spcPts val="800"/>
                  </a:spcBef>
                  <a:defRPr sz="2000"/>
                </a:pPr>
                <a:r>
                  <a:t>Analysis of Interview</a:t>
                </a:r>
              </a:p>
            </p:txBody>
          </p:sp>
        </p:grpSp>
      </p:grpSp>
      <p:grpSp>
        <p:nvGrpSpPr>
          <p:cNvPr id="174" name="Diagram 19"/>
          <p:cNvGrpSpPr/>
          <p:nvPr/>
        </p:nvGrpSpPr>
        <p:grpSpPr>
          <a:xfrm>
            <a:off x="9174731" y="1751985"/>
            <a:ext cx="1878003" cy="3016660"/>
            <a:chOff x="0" y="0"/>
            <a:chExt cx="1910034" cy="3035323"/>
          </a:xfrm>
        </p:grpSpPr>
        <p:grpSp>
          <p:nvGrpSpPr>
            <p:cNvPr id="173" name="Group"/>
            <p:cNvGrpSpPr/>
            <p:nvPr/>
          </p:nvGrpSpPr>
          <p:grpSpPr>
            <a:xfrm>
              <a:off x="0" y="0"/>
              <a:ext cx="1910034" cy="508000"/>
              <a:chOff x="0" y="0"/>
              <a:chExt cx="1910033" cy="508000"/>
            </a:xfrm>
          </p:grpSpPr>
          <p:sp>
            <p:nvSpPr>
              <p:cNvPr id="171" name="Rectangle"/>
              <p:cNvSpPr/>
              <p:nvPr/>
            </p:nvSpPr>
            <p:spPr>
              <a:xfrm>
                <a:off x="0" y="25297"/>
                <a:ext cx="1910034" cy="457405"/>
              </a:xfrm>
              <a:prstGeom prst="rect">
                <a:avLst/>
              </a:prstGeom>
              <a:solidFill>
                <a:srgbClr val="99FF66"/>
              </a:solidFill>
              <a:ln w="12700" cap="flat">
                <a:solidFill>
                  <a:srgbClr val="000000"/>
                </a:solidFill>
                <a:prstDash val="solid"/>
                <a:miter lim="800000"/>
              </a:ln>
              <a:effectLst/>
            </p:spPr>
            <p:txBody>
              <a:bodyPr wrap="square" lIns="45719" tIns="45719" rIns="45719" bIns="45719" numCol="1" anchor="ctr">
                <a:noAutofit/>
              </a:bodyPr>
              <a:lstStyle/>
              <a:p>
                <a:pPr algn="ctr" defTabSz="1066800">
                  <a:lnSpc>
                    <a:spcPct val="90000"/>
                  </a:lnSpc>
                  <a:spcBef>
                    <a:spcPts val="700"/>
                  </a:spcBef>
                  <a:defRPr>
                    <a:solidFill>
                      <a:srgbClr val="FFFFFF"/>
                    </a:solidFill>
                  </a:defRPr>
                </a:pPr>
                <a:endParaRPr/>
              </a:p>
            </p:txBody>
          </p:sp>
          <p:sp>
            <p:nvSpPr>
              <p:cNvPr id="172" name="4. Outcome"/>
              <p:cNvSpPr txBox="1"/>
              <p:nvPr/>
            </p:nvSpPr>
            <p:spPr>
              <a:xfrm>
                <a:off x="0" y="0"/>
                <a:ext cx="1910034" cy="5080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ctr">
                <a:spAutoFit/>
              </a:bodyPr>
              <a:lstStyle>
                <a:lvl1pPr algn="ctr" defTabSz="1066800">
                  <a:lnSpc>
                    <a:spcPct val="90000"/>
                  </a:lnSpc>
                  <a:spcBef>
                    <a:spcPts val="1000"/>
                  </a:spcBef>
                  <a:defRPr sz="2400"/>
                </a:lvl1pPr>
              </a:lstStyle>
              <a:p>
                <a:r>
                  <a:t>4. Outcome</a:t>
                </a:r>
              </a:p>
            </p:txBody>
          </p:sp>
        </p:grpSp>
        <p:sp>
          <p:nvSpPr>
            <p:cNvPr id="169" name="Child Protected…"/>
            <p:cNvSpPr txBox="1"/>
            <p:nvPr/>
          </p:nvSpPr>
          <p:spPr>
            <a:xfrm>
              <a:off x="64064" y="759775"/>
              <a:ext cx="1845969" cy="2275548"/>
            </a:xfrm>
            <a:prstGeom prst="rect">
              <a:avLst/>
            </a:prstGeom>
            <a:solidFill>
              <a:srgbClr val="66FF66"/>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00" tIns="63500" rIns="63500" bIns="63500" numCol="1" anchor="t">
              <a:spAutoFit/>
            </a:bodyPr>
            <a:lstStyle/>
            <a:p>
              <a:pPr defTabSz="889000">
                <a:lnSpc>
                  <a:spcPct val="90000"/>
                </a:lnSpc>
                <a:spcBef>
                  <a:spcPts val="800"/>
                </a:spcBef>
                <a:defRPr sz="2000"/>
              </a:pPr>
              <a:r>
                <a:rPr dirty="0"/>
                <a:t>Child Protected</a:t>
              </a:r>
            </a:p>
            <a:p>
              <a:pPr defTabSz="889000">
                <a:lnSpc>
                  <a:spcPct val="90000"/>
                </a:lnSpc>
                <a:spcBef>
                  <a:spcPts val="800"/>
                </a:spcBef>
                <a:defRPr sz="2000"/>
              </a:pPr>
              <a:r>
                <a:rPr dirty="0"/>
                <a:t>Evidence Secured</a:t>
              </a:r>
            </a:p>
            <a:p>
              <a:pPr algn="r" defTabSz="889000">
                <a:lnSpc>
                  <a:spcPct val="90000"/>
                </a:lnSpc>
                <a:spcBef>
                  <a:spcPts val="700"/>
                </a:spcBef>
                <a:defRPr sz="2000"/>
              </a:pPr>
              <a:endParaRPr dirty="0"/>
            </a:p>
            <a:p>
              <a:pPr algn="r" defTabSz="666750">
                <a:lnSpc>
                  <a:spcPct val="90000"/>
                </a:lnSpc>
                <a:spcBef>
                  <a:spcPts val="700"/>
                </a:spcBef>
                <a:defRPr sz="1500"/>
              </a:pPr>
              <a:endParaRPr dirty="0"/>
            </a:p>
            <a:p>
              <a:pPr algn="r" defTabSz="666750">
                <a:lnSpc>
                  <a:spcPct val="90000"/>
                </a:lnSpc>
                <a:spcBef>
                  <a:spcPts val="700"/>
                </a:spcBef>
                <a:defRPr sz="1500"/>
              </a:pPr>
              <a:endParaRPr dirty="0"/>
            </a:p>
          </p:txBody>
        </p:sp>
      </p:grpSp>
      <p:grpSp>
        <p:nvGrpSpPr>
          <p:cNvPr id="177" name="Text Box 2"/>
          <p:cNvGrpSpPr/>
          <p:nvPr/>
        </p:nvGrpSpPr>
        <p:grpSpPr>
          <a:xfrm>
            <a:off x="988112" y="860351"/>
            <a:ext cx="10096655" cy="575066"/>
            <a:chOff x="-32034" y="-1"/>
            <a:chExt cx="10096654" cy="575064"/>
          </a:xfrm>
        </p:grpSpPr>
        <p:sp>
          <p:nvSpPr>
            <p:cNvPr id="175" name="Rectangle"/>
            <p:cNvSpPr/>
            <p:nvPr/>
          </p:nvSpPr>
          <p:spPr>
            <a:xfrm>
              <a:off x="0" y="-1"/>
              <a:ext cx="10064620" cy="569602"/>
            </a:xfrm>
            <a:prstGeom prst="rect">
              <a:avLst/>
            </a:prstGeom>
            <a:solidFill>
              <a:srgbClr val="FF0066"/>
            </a:solidFill>
            <a:ln w="9525" cap="flat">
              <a:solidFill>
                <a:srgbClr val="000000"/>
              </a:solidFill>
              <a:prstDash val="solid"/>
              <a:miter lim="800000"/>
            </a:ln>
            <a:effectLst/>
          </p:spPr>
          <p:txBody>
            <a:bodyPr wrap="square" lIns="45719" tIns="45719" rIns="45719" bIns="45719" numCol="1" anchor="t">
              <a:noAutofit/>
            </a:bodyPr>
            <a:lstStyle/>
            <a:p>
              <a:pPr algn="ctr">
                <a:defRPr sz="2400">
                  <a:latin typeface="Arial"/>
                  <a:ea typeface="Arial"/>
                  <a:cs typeface="Arial"/>
                  <a:sym typeface="Arial"/>
                </a:defRPr>
              </a:pPr>
              <a:endParaRPr/>
            </a:p>
          </p:txBody>
        </p:sp>
        <p:sp>
          <p:nvSpPr>
            <p:cNvPr id="176" name="Scottish Child Interview Model"/>
            <p:cNvSpPr txBox="1"/>
            <p:nvPr/>
          </p:nvSpPr>
          <p:spPr>
            <a:xfrm>
              <a:off x="-32034" y="113402"/>
              <a:ext cx="10064620" cy="461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2400"/>
              </a:lvl1pPr>
            </a:lstStyle>
            <a:p>
              <a:r>
                <a:rPr b="1" dirty="0"/>
                <a:t>Scottish Child Interview Model</a:t>
              </a:r>
            </a:p>
          </p:txBody>
        </p:sp>
      </p:grpSp>
      <p:sp>
        <p:nvSpPr>
          <p:cNvPr id="178" name="Left-Right Arrow 20"/>
          <p:cNvSpPr/>
          <p:nvPr/>
        </p:nvSpPr>
        <p:spPr>
          <a:xfrm>
            <a:off x="1020145" y="5215828"/>
            <a:ext cx="10064621" cy="1225598"/>
          </a:xfrm>
          <a:prstGeom prst="leftRightArrow">
            <a:avLst>
              <a:gd name="adj1" fmla="val 50000"/>
              <a:gd name="adj2" fmla="val 50000"/>
            </a:avLst>
          </a:prstGeom>
          <a:solidFill>
            <a:srgbClr val="00CC99"/>
          </a:solidFill>
          <a:ln w="12700">
            <a:solidFill>
              <a:srgbClr val="000000"/>
            </a:solidFill>
            <a:miter/>
          </a:ln>
        </p:spPr>
        <p:txBody>
          <a:bodyPr lIns="45719" rIns="45719" anchor="ctr"/>
          <a:lstStyle/>
          <a:p>
            <a:pPr>
              <a:defRPr>
                <a:solidFill>
                  <a:srgbClr val="FFFFFF"/>
                </a:solidFill>
              </a:defRPr>
            </a:pPr>
            <a:endParaRPr/>
          </a:p>
        </p:txBody>
      </p:sp>
      <p:grpSp>
        <p:nvGrpSpPr>
          <p:cNvPr id="181" name="Text Box 9"/>
          <p:cNvGrpSpPr/>
          <p:nvPr/>
        </p:nvGrpSpPr>
        <p:grpSpPr>
          <a:xfrm>
            <a:off x="2691944" y="5673052"/>
            <a:ext cx="6546851" cy="421641"/>
            <a:chOff x="0" y="0"/>
            <a:chExt cx="6546850" cy="421640"/>
          </a:xfrm>
        </p:grpSpPr>
        <p:sp>
          <p:nvSpPr>
            <p:cNvPr id="179" name="Rectangle"/>
            <p:cNvSpPr/>
            <p:nvPr/>
          </p:nvSpPr>
          <p:spPr>
            <a:xfrm>
              <a:off x="0" y="0"/>
              <a:ext cx="6546850" cy="311150"/>
            </a:xfrm>
            <a:prstGeom prst="rect">
              <a:avLst/>
            </a:prstGeom>
            <a:solidFill>
              <a:srgbClr val="00CC99"/>
            </a:solidFill>
            <a:ln w="6350" cap="flat">
              <a:solidFill>
                <a:srgbClr val="00CC99"/>
              </a:solidFill>
              <a:prstDash val="solid"/>
              <a:miter lim="800000"/>
            </a:ln>
            <a:effectLst/>
          </p:spPr>
          <p:txBody>
            <a:bodyPr wrap="square" lIns="45719" tIns="45719" rIns="45719" bIns="45719" numCol="1" anchor="t">
              <a:noAutofit/>
            </a:bodyPr>
            <a:lstStyle/>
            <a:p>
              <a:pPr algn="ctr">
                <a:defRPr sz="2200">
                  <a:latin typeface="Arial"/>
                  <a:ea typeface="Arial"/>
                  <a:cs typeface="Arial"/>
                  <a:sym typeface="Arial"/>
                </a:defRPr>
              </a:pPr>
              <a:endParaRPr/>
            </a:p>
          </p:txBody>
        </p:sp>
        <p:sp>
          <p:nvSpPr>
            <p:cNvPr id="180" name="Evaluation and Support, Learning and Development"/>
            <p:cNvSpPr txBox="1"/>
            <p:nvPr/>
          </p:nvSpPr>
          <p:spPr>
            <a:xfrm>
              <a:off x="0" y="0"/>
              <a:ext cx="6546850" cy="4216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2200"/>
              </a:lvl1pPr>
            </a:lstStyle>
            <a:p>
              <a:r>
                <a:t>Evaluation and Support, Learning and Development</a:t>
              </a:r>
            </a:p>
          </p:txBody>
        </p:sp>
      </p:grpSp>
    </p:spTree>
    <p:extLst>
      <p:ext uri="{BB962C8B-B14F-4D97-AF65-F5344CB8AC3E}">
        <p14:creationId xmlns:p14="http://schemas.microsoft.com/office/powerpoint/2010/main" xmlns="" val="95431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Training Programme</a:t>
            </a:r>
          </a:p>
        </p:txBody>
      </p:sp>
      <p:sp>
        <p:nvSpPr>
          <p:cNvPr id="3" name="Content Placeholder 2"/>
          <p:cNvSpPr>
            <a:spLocks noGrp="1"/>
          </p:cNvSpPr>
          <p:nvPr>
            <p:ph idx="1"/>
          </p:nvPr>
        </p:nvSpPr>
        <p:spPr/>
        <p:txBody>
          <a:bodyPr>
            <a:normAutofit fontScale="92500" lnSpcReduction="10000"/>
          </a:bodyPr>
          <a:lstStyle/>
          <a:p>
            <a:pPr marL="0" indent="0">
              <a:buNone/>
            </a:pPr>
            <a:r>
              <a:rPr lang="en-GB" b="1" dirty="0"/>
              <a:t>Module 1:  	</a:t>
            </a:r>
            <a:r>
              <a:rPr lang="en-GB" dirty="0"/>
              <a:t>Child Development and Trauma Informed Interviewers</a:t>
            </a:r>
          </a:p>
          <a:p>
            <a:pPr marL="0" indent="0">
              <a:buNone/>
            </a:pPr>
            <a:r>
              <a:rPr lang="en-GB" b="1" dirty="0"/>
              <a:t> </a:t>
            </a:r>
            <a:endParaRPr lang="en-GB" dirty="0"/>
          </a:p>
          <a:p>
            <a:pPr marL="0" indent="0">
              <a:buNone/>
            </a:pPr>
            <a:r>
              <a:rPr lang="en-GB" b="1" dirty="0"/>
              <a:t>Module 2: 	</a:t>
            </a:r>
            <a:r>
              <a:rPr lang="en-GB" dirty="0"/>
              <a:t>Planning the Response</a:t>
            </a:r>
          </a:p>
          <a:p>
            <a:pPr marL="0" indent="0">
              <a:buNone/>
            </a:pPr>
            <a:r>
              <a:rPr lang="en-GB" b="1" dirty="0"/>
              <a:t> </a:t>
            </a:r>
            <a:endParaRPr lang="en-GB" dirty="0"/>
          </a:p>
          <a:p>
            <a:pPr marL="0" indent="0">
              <a:buNone/>
            </a:pPr>
            <a:r>
              <a:rPr lang="en-GB" b="1" dirty="0"/>
              <a:t>Module 3: 	</a:t>
            </a:r>
            <a:r>
              <a:rPr lang="en-GB" dirty="0"/>
              <a:t>The Interview</a:t>
            </a:r>
          </a:p>
          <a:p>
            <a:pPr marL="0" indent="0">
              <a:buNone/>
            </a:pPr>
            <a:r>
              <a:rPr lang="en-GB" b="1" dirty="0"/>
              <a:t> </a:t>
            </a:r>
            <a:endParaRPr lang="en-GB" dirty="0"/>
          </a:p>
          <a:p>
            <a:pPr marL="0" indent="0">
              <a:buNone/>
            </a:pPr>
            <a:r>
              <a:rPr lang="en-GB" b="1" dirty="0"/>
              <a:t>Module 4:	</a:t>
            </a:r>
            <a:r>
              <a:rPr lang="en-GB" dirty="0"/>
              <a:t>Evidence and Information from the Joint Investigative Interview</a:t>
            </a:r>
          </a:p>
          <a:p>
            <a:pPr marL="0" indent="0">
              <a:buNone/>
            </a:pPr>
            <a:r>
              <a:rPr lang="en-GB" b="1" dirty="0"/>
              <a:t> </a:t>
            </a:r>
            <a:endParaRPr lang="en-GB" dirty="0"/>
          </a:p>
          <a:p>
            <a:pPr marL="0" indent="0">
              <a:buNone/>
            </a:pPr>
            <a:r>
              <a:rPr lang="en-GB" b="1" dirty="0"/>
              <a:t>Module 5:  	</a:t>
            </a:r>
            <a:r>
              <a:rPr lang="en-GB" dirty="0"/>
              <a:t>Support, Evaluation and Critical Reflection</a:t>
            </a:r>
          </a:p>
          <a:p>
            <a:endParaRPr lang="en-GB" dirty="0"/>
          </a:p>
        </p:txBody>
      </p:sp>
    </p:spTree>
    <p:extLst>
      <p:ext uri="{BB962C8B-B14F-4D97-AF65-F5344CB8AC3E}">
        <p14:creationId xmlns:p14="http://schemas.microsoft.com/office/powerpoint/2010/main" xmlns="" val="2144963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Next Steps</a:t>
            </a:r>
          </a:p>
        </p:txBody>
      </p:sp>
      <p:sp>
        <p:nvSpPr>
          <p:cNvPr id="3" name="Content Placeholder 2"/>
          <p:cNvSpPr>
            <a:spLocks noGrp="1"/>
          </p:cNvSpPr>
          <p:nvPr>
            <p:ph idx="1"/>
          </p:nvPr>
        </p:nvSpPr>
        <p:spPr/>
        <p:txBody>
          <a:bodyPr>
            <a:normAutofit/>
          </a:bodyPr>
          <a:lstStyle/>
          <a:p>
            <a:endParaRPr lang="en-GB" dirty="0"/>
          </a:p>
          <a:p>
            <a:pPr>
              <a:buFont typeface="Wingdings" panose="05000000000000000000" pitchFamily="2" charset="2"/>
              <a:buChar char="§"/>
            </a:pPr>
            <a:r>
              <a:rPr lang="en-GB" dirty="0"/>
              <a:t>New recording equipment and training</a:t>
            </a:r>
          </a:p>
          <a:p>
            <a:pPr>
              <a:buFont typeface="Wingdings" panose="05000000000000000000" pitchFamily="2" charset="2"/>
              <a:buChar char="§"/>
            </a:pPr>
            <a:r>
              <a:rPr lang="en-GB" dirty="0"/>
              <a:t>Training programme - pilots</a:t>
            </a:r>
          </a:p>
          <a:p>
            <a:pPr>
              <a:buFont typeface="Wingdings" panose="05000000000000000000" pitchFamily="2" charset="2"/>
              <a:buChar char="§"/>
            </a:pPr>
            <a:r>
              <a:rPr lang="en-GB" dirty="0"/>
              <a:t> Revised Guidance</a:t>
            </a:r>
          </a:p>
          <a:p>
            <a:pPr>
              <a:buFont typeface="Wingdings" panose="05000000000000000000" pitchFamily="2" charset="2"/>
              <a:buChar char="§"/>
            </a:pPr>
            <a:r>
              <a:rPr lang="en-GB" dirty="0" err="1"/>
              <a:t>Nationoal</a:t>
            </a:r>
            <a:r>
              <a:rPr lang="en-GB" dirty="0"/>
              <a:t> Coordinator</a:t>
            </a:r>
          </a:p>
          <a:p>
            <a:pPr>
              <a:buFont typeface="Wingdings" panose="05000000000000000000" pitchFamily="2" charset="2"/>
              <a:buChar char="§"/>
            </a:pPr>
            <a:r>
              <a:rPr lang="en-GB" dirty="0"/>
              <a:t>Implementation – not imposition</a:t>
            </a:r>
          </a:p>
          <a:p>
            <a:pPr>
              <a:buFont typeface="Wingdings" panose="05000000000000000000" pitchFamily="2" charset="2"/>
              <a:buChar char="§"/>
            </a:pPr>
            <a:r>
              <a:rPr lang="en-GB" dirty="0"/>
              <a:t>Links with other policy initiatives</a:t>
            </a:r>
          </a:p>
          <a:p>
            <a:pPr>
              <a:buFont typeface="Wingdings" panose="05000000000000000000" pitchFamily="2" charset="2"/>
              <a:buChar char="§"/>
            </a:pPr>
            <a:endParaRPr lang="en-GB" dirty="0"/>
          </a:p>
        </p:txBody>
      </p:sp>
    </p:spTree>
    <p:extLst>
      <p:ext uri="{BB962C8B-B14F-4D97-AF65-F5344CB8AC3E}">
        <p14:creationId xmlns:p14="http://schemas.microsoft.com/office/powerpoint/2010/main" xmlns="" val="412477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Questions</a:t>
            </a:r>
          </a:p>
        </p:txBody>
      </p:sp>
      <p:pic>
        <p:nvPicPr>
          <p:cNvPr id="4" name="Content Placeholder 3"/>
          <p:cNvPicPr>
            <a:picLocks noGrp="1" noChangeAspect="1"/>
          </p:cNvPicPr>
          <p:nvPr>
            <p:ph idx="1"/>
          </p:nvPr>
        </p:nvPicPr>
        <p:blipFill>
          <a:blip r:embed="rId3" cstate="print"/>
          <a:stretch>
            <a:fillRect/>
          </a:stretch>
        </p:blipFill>
        <p:spPr>
          <a:xfrm>
            <a:off x="2734199" y="2011363"/>
            <a:ext cx="6637877" cy="3767137"/>
          </a:xfrm>
          <a:prstGeom prst="rect">
            <a:avLst/>
          </a:prstGeom>
        </p:spPr>
      </p:pic>
      <p:pic>
        <p:nvPicPr>
          <p:cNvPr id="5" name="Content Placeholder 3"/>
          <p:cNvPicPr>
            <a:picLocks noChangeAspect="1"/>
          </p:cNvPicPr>
          <p:nvPr/>
        </p:nvPicPr>
        <p:blipFill>
          <a:blip r:embed="rId3" cstate="print"/>
          <a:stretch>
            <a:fillRect/>
          </a:stretch>
        </p:blipFill>
        <p:spPr>
          <a:xfrm>
            <a:off x="2886599" y="2163763"/>
            <a:ext cx="6637877" cy="3767137"/>
          </a:xfrm>
          <a:prstGeom prst="rect">
            <a:avLst/>
          </a:prstGeom>
        </p:spPr>
      </p:pic>
      <p:pic>
        <p:nvPicPr>
          <p:cNvPr id="6" name="Picture 5"/>
          <p:cNvPicPr>
            <a:picLocks noChangeAspect="1"/>
          </p:cNvPicPr>
          <p:nvPr/>
        </p:nvPicPr>
        <p:blipFill>
          <a:blip r:embed="rId4" cstate="print"/>
          <a:stretch>
            <a:fillRect/>
          </a:stretch>
        </p:blipFill>
        <p:spPr>
          <a:xfrm>
            <a:off x="4538663" y="1546811"/>
            <a:ext cx="3199871" cy="4068178"/>
          </a:xfrm>
          <a:prstGeom prst="rect">
            <a:avLst/>
          </a:prstGeom>
        </p:spPr>
      </p:pic>
    </p:spTree>
    <p:extLst>
      <p:ext uri="{BB962C8B-B14F-4D97-AF65-F5344CB8AC3E}">
        <p14:creationId xmlns:p14="http://schemas.microsoft.com/office/powerpoint/2010/main" xmlns="" val="1397989414"/>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xmlns=""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89E6166FD7AC429811D1E8D085BFDB" ma:contentTypeVersion="7" ma:contentTypeDescription="Create a new document." ma:contentTypeScope="" ma:versionID="4f803c967df75417fced82e42d3b326f">
  <xsd:schema xmlns:xsd="http://www.w3.org/2001/XMLSchema" xmlns:xs="http://www.w3.org/2001/XMLSchema" xmlns:p="http://schemas.microsoft.com/office/2006/metadata/properties" xmlns:ns3="5b39a43e-ddd1-475b-bc7a-6f7b91df37a8" targetNamespace="http://schemas.microsoft.com/office/2006/metadata/properties" ma:root="true" ma:fieldsID="e677718cad3070a16e53ea19409c7104" ns3:_="">
    <xsd:import namespace="5b39a43e-ddd1-475b-bc7a-6f7b91df37a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39a43e-ddd1-475b-bc7a-6f7b91df3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D04544-485B-448E-A3A6-39A81C79AE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39a43e-ddd1-475b-bc7a-6f7b91df37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732AA9-ED28-429B-AD41-3886DF635ADE}">
  <ds:schemaRefs>
    <ds:schemaRef ds:uri="http://schemas.microsoft.com/sharepoint/v3/contenttype/forms"/>
  </ds:schemaRefs>
</ds:datastoreItem>
</file>

<file path=customXml/itemProps3.xml><?xml version="1.0" encoding="utf-8"?>
<ds:datastoreItem xmlns:ds="http://schemas.openxmlformats.org/officeDocument/2006/customXml" ds:itemID="{79EA0488-E443-45D1-9634-747B9FACEBB6}">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5b39a43e-ddd1-475b-bc7a-6f7b91df37a8"/>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Metropolitan</Template>
  <TotalTime>226</TotalTime>
  <Words>170</Words>
  <Application>Microsoft Office PowerPoint</Application>
  <PresentationFormat>Custom</PresentationFormat>
  <Paragraphs>50</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Metropolitan</vt:lpstr>
      <vt:lpstr>Joint Investigative Interviewing Project  </vt:lpstr>
      <vt:lpstr>Evidence and Procedure Review</vt:lpstr>
      <vt:lpstr>Developing the programme</vt:lpstr>
      <vt:lpstr>Slide 4</vt:lpstr>
      <vt:lpstr>The Training Programme</vt:lpstr>
      <vt:lpstr>The Next Steps</vt:lpstr>
      <vt:lpstr>Questions</vt:lpstr>
    </vt:vector>
  </TitlesOfParts>
  <Company>SCVO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Investigative Interviewing Project</dc:title>
  <dc:creator>Lorrette Nicol</dc:creator>
  <cp:lastModifiedBy>Laura Cuthell</cp:lastModifiedBy>
  <cp:revision>36</cp:revision>
  <dcterms:created xsi:type="dcterms:W3CDTF">2019-06-04T13:31:46Z</dcterms:created>
  <dcterms:modified xsi:type="dcterms:W3CDTF">2019-09-26T11:02:49Z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0x0101009289E6166FD7AC429811D1E8D085BFDB</vt:lpwstr>
  </property>
</Properties>
</file>