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5"/>
  </p:notesMasterIdLst>
  <p:handoutMasterIdLst>
    <p:handoutMasterId r:id="rId36"/>
  </p:handoutMasterIdLst>
  <p:sldIdLst>
    <p:sldId id="256" r:id="rId2"/>
    <p:sldId id="257" r:id="rId3"/>
    <p:sldId id="258" r:id="rId4"/>
    <p:sldId id="296" r:id="rId5"/>
    <p:sldId id="297" r:id="rId6"/>
    <p:sldId id="295" r:id="rId7"/>
    <p:sldId id="289" r:id="rId8"/>
    <p:sldId id="291" r:id="rId9"/>
    <p:sldId id="282" r:id="rId10"/>
    <p:sldId id="283" r:id="rId11"/>
    <p:sldId id="284" r:id="rId12"/>
    <p:sldId id="285" r:id="rId13"/>
    <p:sldId id="259" r:id="rId14"/>
    <p:sldId id="260" r:id="rId15"/>
    <p:sldId id="261" r:id="rId16"/>
    <p:sldId id="262" r:id="rId17"/>
    <p:sldId id="264" r:id="rId18"/>
    <p:sldId id="265" r:id="rId19"/>
    <p:sldId id="267" r:id="rId20"/>
    <p:sldId id="294" r:id="rId21"/>
    <p:sldId id="268" r:id="rId22"/>
    <p:sldId id="269" r:id="rId23"/>
    <p:sldId id="279" r:id="rId24"/>
    <p:sldId id="280" r:id="rId25"/>
    <p:sldId id="281" r:id="rId26"/>
    <p:sldId id="292" r:id="rId27"/>
    <p:sldId id="270" r:id="rId28"/>
    <p:sldId id="271" r:id="rId29"/>
    <p:sldId id="272" r:id="rId30"/>
    <p:sldId id="273" r:id="rId31"/>
    <p:sldId id="275" r:id="rId32"/>
    <p:sldId id="276"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34" autoAdjust="0"/>
    <p:restoredTop sz="94624" autoAdjust="0"/>
  </p:normalViewPr>
  <p:slideViewPr>
    <p:cSldViewPr>
      <p:cViewPr>
        <p:scale>
          <a:sx n="100" d="100"/>
          <a:sy n="100" d="100"/>
        </p:scale>
        <p:origin x="-113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2"/>
    </p:cViewPr>
  </p:sorterViewPr>
  <p:notesViewPr>
    <p:cSldViewPr>
      <p:cViewPr varScale="1">
        <p:scale>
          <a:sx n="55" d="100"/>
          <a:sy n="55" d="100"/>
        </p:scale>
        <p:origin x="-289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23DA1A-551C-4105-8DF1-B940DE7F4EAD}" type="datetimeFigureOut">
              <a:rPr lang="en-GB" smtClean="0"/>
              <a:pPr/>
              <a:t>27/09/2017</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40871D-D0A9-4AAA-BBD5-58CCA8178876}" type="slidenum">
              <a:rPr lang="en-GB" smtClean="0"/>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0150C8-1DFB-49AD-BFB1-29FDFCC9CA2D}" type="datetimeFigureOut">
              <a:rPr lang="en-GB" smtClean="0"/>
              <a:pPr/>
              <a:t>27/09/2017</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9409F7-2DDC-4FBB-9D13-60BB3EAB16BD}"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39409F7-2DDC-4FBB-9D13-60BB3EAB16BD}" type="slidenum">
              <a:rPr lang="en-GB" smtClean="0"/>
              <a:pPr/>
              <a:t>31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44B4EEE-D3C5-4DAA-BCE0-F57390A13F64}" type="datetime1">
              <a:rPr lang="en-GB" smtClean="0"/>
              <a:pPr/>
              <a:t>27/09/2017</a:t>
            </a:fld>
            <a:endParaRPr lang="en-GB" dirty="0"/>
          </a:p>
        </p:txBody>
      </p:sp>
      <p:sp>
        <p:nvSpPr>
          <p:cNvPr id="19" name="Footer Placeholder 18"/>
          <p:cNvSpPr>
            <a:spLocks noGrp="1"/>
          </p:cNvSpPr>
          <p:nvPr>
            <p:ph type="ftr" sz="quarter" idx="11"/>
          </p:nvPr>
        </p:nvSpPr>
        <p:spPr/>
        <p:txBody>
          <a:bodyPr/>
          <a:lstStyle/>
          <a:p>
            <a:r>
              <a:rPr lang="en-GB" smtClean="0"/>
              <a:t>Dr Kemal Ibrahim September 2017</a:t>
            </a:r>
            <a:endParaRPr lang="en-GB" dirty="0"/>
          </a:p>
        </p:txBody>
      </p:sp>
      <p:sp>
        <p:nvSpPr>
          <p:cNvPr id="27" name="Slide Number Placeholder 26"/>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452172-521E-4A19-96F4-45CBB6C53D7C}" type="datetime1">
              <a:rPr lang="en-GB" smtClean="0"/>
              <a:pPr/>
              <a:t>27/09/2017</a:t>
            </a:fld>
            <a:endParaRPr lang="en-GB" dirty="0"/>
          </a:p>
        </p:txBody>
      </p:sp>
      <p:sp>
        <p:nvSpPr>
          <p:cNvPr id="5" name="Footer Placeholder 4"/>
          <p:cNvSpPr>
            <a:spLocks noGrp="1"/>
          </p:cNvSpPr>
          <p:nvPr>
            <p:ph type="ftr" sz="quarter" idx="11"/>
          </p:nvPr>
        </p:nvSpPr>
        <p:spPr/>
        <p:txBody>
          <a:bodyPr/>
          <a:lstStyle/>
          <a:p>
            <a:r>
              <a:rPr lang="en-GB" smtClean="0"/>
              <a:t>Dr Kemal Ibrahim September 2017</a:t>
            </a:r>
            <a:endParaRPr lang="en-GB" dirty="0"/>
          </a:p>
        </p:txBody>
      </p:sp>
      <p:sp>
        <p:nvSpPr>
          <p:cNvPr id="6" name="Slide Number Placeholder 5"/>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A4126B-E108-4154-9CA4-5C7B5C0325C1}" type="datetime1">
              <a:rPr lang="en-GB" smtClean="0"/>
              <a:pPr/>
              <a:t>27/09/2017</a:t>
            </a:fld>
            <a:endParaRPr lang="en-GB" dirty="0"/>
          </a:p>
        </p:txBody>
      </p:sp>
      <p:sp>
        <p:nvSpPr>
          <p:cNvPr id="5" name="Footer Placeholder 4"/>
          <p:cNvSpPr>
            <a:spLocks noGrp="1"/>
          </p:cNvSpPr>
          <p:nvPr>
            <p:ph type="ftr" sz="quarter" idx="11"/>
          </p:nvPr>
        </p:nvSpPr>
        <p:spPr/>
        <p:txBody>
          <a:bodyPr/>
          <a:lstStyle/>
          <a:p>
            <a:r>
              <a:rPr lang="en-GB" smtClean="0"/>
              <a:t>Dr Kemal Ibrahim September 2017</a:t>
            </a:r>
            <a:endParaRPr lang="en-GB" dirty="0"/>
          </a:p>
        </p:txBody>
      </p:sp>
      <p:sp>
        <p:nvSpPr>
          <p:cNvPr id="6" name="Slide Number Placeholder 5"/>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FDE1EB-876F-4163-A258-B0C62A651678}" type="datetime1">
              <a:rPr lang="en-GB" smtClean="0"/>
              <a:pPr/>
              <a:t>27/09/2017</a:t>
            </a:fld>
            <a:endParaRPr lang="en-GB" dirty="0"/>
          </a:p>
        </p:txBody>
      </p:sp>
      <p:sp>
        <p:nvSpPr>
          <p:cNvPr id="5" name="Footer Placeholder 4"/>
          <p:cNvSpPr>
            <a:spLocks noGrp="1"/>
          </p:cNvSpPr>
          <p:nvPr>
            <p:ph type="ftr" sz="quarter" idx="11"/>
          </p:nvPr>
        </p:nvSpPr>
        <p:spPr/>
        <p:txBody>
          <a:bodyPr/>
          <a:lstStyle/>
          <a:p>
            <a:r>
              <a:rPr lang="en-GB" smtClean="0"/>
              <a:t>Dr Kemal Ibrahim September 2017</a:t>
            </a:r>
            <a:endParaRPr lang="en-GB" dirty="0"/>
          </a:p>
        </p:txBody>
      </p:sp>
      <p:sp>
        <p:nvSpPr>
          <p:cNvPr id="6" name="Slide Number Placeholder 5"/>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FA676B0-CAD2-4EF1-A96C-D8233DAD82D5}" type="datetime1">
              <a:rPr lang="en-GB" smtClean="0"/>
              <a:pPr/>
              <a:t>27/09/2017</a:t>
            </a:fld>
            <a:endParaRPr lang="en-GB" dirty="0"/>
          </a:p>
        </p:txBody>
      </p:sp>
      <p:sp>
        <p:nvSpPr>
          <p:cNvPr id="5" name="Footer Placeholder 4"/>
          <p:cNvSpPr>
            <a:spLocks noGrp="1"/>
          </p:cNvSpPr>
          <p:nvPr>
            <p:ph type="ftr" sz="quarter" idx="11"/>
          </p:nvPr>
        </p:nvSpPr>
        <p:spPr/>
        <p:txBody>
          <a:bodyPr/>
          <a:lstStyle/>
          <a:p>
            <a:r>
              <a:rPr lang="en-GB" smtClean="0"/>
              <a:t>Dr Kemal Ibrahim September 2017</a:t>
            </a:r>
            <a:endParaRPr lang="en-GB" dirty="0"/>
          </a:p>
        </p:txBody>
      </p:sp>
      <p:sp>
        <p:nvSpPr>
          <p:cNvPr id="6" name="Slide Number Placeholder 5"/>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7AB020-DBBA-450F-B6A3-AFC9D1EA6741}" type="datetime1">
              <a:rPr lang="en-GB" smtClean="0"/>
              <a:pPr/>
              <a:t>27/09/2017</a:t>
            </a:fld>
            <a:endParaRPr lang="en-GB" dirty="0"/>
          </a:p>
        </p:txBody>
      </p:sp>
      <p:sp>
        <p:nvSpPr>
          <p:cNvPr id="6" name="Footer Placeholder 5"/>
          <p:cNvSpPr>
            <a:spLocks noGrp="1"/>
          </p:cNvSpPr>
          <p:nvPr>
            <p:ph type="ftr" sz="quarter" idx="11"/>
          </p:nvPr>
        </p:nvSpPr>
        <p:spPr/>
        <p:txBody>
          <a:bodyPr/>
          <a:lstStyle/>
          <a:p>
            <a:r>
              <a:rPr lang="en-GB" smtClean="0"/>
              <a:t>Dr Kemal Ibrahim September 2017</a:t>
            </a:r>
            <a:endParaRPr lang="en-GB" dirty="0"/>
          </a:p>
        </p:txBody>
      </p:sp>
      <p:sp>
        <p:nvSpPr>
          <p:cNvPr id="7" name="Slide Number Placeholder 6"/>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7953C34-A56D-485A-86E4-1275C6D18646}" type="datetime1">
              <a:rPr lang="en-GB" smtClean="0"/>
              <a:pPr/>
              <a:t>27/09/2017</a:t>
            </a:fld>
            <a:endParaRPr lang="en-GB" dirty="0"/>
          </a:p>
        </p:txBody>
      </p:sp>
      <p:sp>
        <p:nvSpPr>
          <p:cNvPr id="8" name="Footer Placeholder 7"/>
          <p:cNvSpPr>
            <a:spLocks noGrp="1"/>
          </p:cNvSpPr>
          <p:nvPr>
            <p:ph type="ftr" sz="quarter" idx="11"/>
          </p:nvPr>
        </p:nvSpPr>
        <p:spPr/>
        <p:txBody>
          <a:bodyPr/>
          <a:lstStyle/>
          <a:p>
            <a:r>
              <a:rPr lang="en-GB" smtClean="0"/>
              <a:t>Dr Kemal Ibrahim September 2017</a:t>
            </a:r>
            <a:endParaRPr lang="en-GB" dirty="0"/>
          </a:p>
        </p:txBody>
      </p:sp>
      <p:sp>
        <p:nvSpPr>
          <p:cNvPr id="9" name="Slide Number Placeholder 8"/>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30354B7-1D2A-4E64-8E1A-51B23B80E55C}" type="datetime1">
              <a:rPr lang="en-GB" smtClean="0"/>
              <a:pPr/>
              <a:t>27/09/2017</a:t>
            </a:fld>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
        <p:nvSpPr>
          <p:cNvPr id="5" name="Slide Number Placeholder 4"/>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F38D6-8679-4FE9-AEBC-52367914ED5A}" type="datetime1">
              <a:rPr lang="en-GB" smtClean="0"/>
              <a:pPr/>
              <a:t>27/09/2017</a:t>
            </a:fld>
            <a:endParaRPr lang="en-GB" dirty="0"/>
          </a:p>
        </p:txBody>
      </p:sp>
      <p:sp>
        <p:nvSpPr>
          <p:cNvPr id="3" name="Footer Placeholder 2"/>
          <p:cNvSpPr>
            <a:spLocks noGrp="1"/>
          </p:cNvSpPr>
          <p:nvPr>
            <p:ph type="ftr" sz="quarter" idx="11"/>
          </p:nvPr>
        </p:nvSpPr>
        <p:spPr/>
        <p:txBody>
          <a:bodyPr/>
          <a:lstStyle/>
          <a:p>
            <a:r>
              <a:rPr lang="en-GB" smtClean="0"/>
              <a:t>Dr Kemal Ibrahim September 2017</a:t>
            </a:r>
            <a:endParaRPr lang="en-GB" dirty="0"/>
          </a:p>
        </p:txBody>
      </p:sp>
      <p:sp>
        <p:nvSpPr>
          <p:cNvPr id="4" name="Slide Number Placeholder 3"/>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270467-C462-45F5-874B-464B58AC805F}" type="datetime1">
              <a:rPr lang="en-GB" smtClean="0"/>
              <a:pPr/>
              <a:t>27/09/2017</a:t>
            </a:fld>
            <a:endParaRPr lang="en-GB" dirty="0"/>
          </a:p>
        </p:txBody>
      </p:sp>
      <p:sp>
        <p:nvSpPr>
          <p:cNvPr id="6" name="Footer Placeholder 5"/>
          <p:cNvSpPr>
            <a:spLocks noGrp="1"/>
          </p:cNvSpPr>
          <p:nvPr>
            <p:ph type="ftr" sz="quarter" idx="11"/>
          </p:nvPr>
        </p:nvSpPr>
        <p:spPr/>
        <p:txBody>
          <a:bodyPr/>
          <a:lstStyle/>
          <a:p>
            <a:r>
              <a:rPr lang="en-GB" smtClean="0"/>
              <a:t>Dr Kemal Ibrahim September 2017</a:t>
            </a:r>
            <a:endParaRPr lang="en-GB" dirty="0"/>
          </a:p>
        </p:txBody>
      </p:sp>
      <p:sp>
        <p:nvSpPr>
          <p:cNvPr id="7" name="Slide Number Placeholder 6"/>
          <p:cNvSpPr>
            <a:spLocks noGrp="1"/>
          </p:cNvSpPr>
          <p:nvPr>
            <p:ph type="sldNum" sz="quarter" idx="12"/>
          </p:nvPr>
        </p:nvSpPr>
        <p:spPr/>
        <p:txBody>
          <a:bodyPr/>
          <a:lstStyle/>
          <a:p>
            <a:fld id="{CD5E546C-7E82-4BE1-9078-4FC759AD1042}"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D5789F-B01C-4619-B4BC-21CE3EA930AE}" type="datetime1">
              <a:rPr lang="en-GB" smtClean="0"/>
              <a:pPr/>
              <a:t>27/09/2017</a:t>
            </a:fld>
            <a:endParaRPr lang="en-GB" dirty="0"/>
          </a:p>
        </p:txBody>
      </p:sp>
      <p:sp>
        <p:nvSpPr>
          <p:cNvPr id="6" name="Footer Placeholder 5"/>
          <p:cNvSpPr>
            <a:spLocks noGrp="1"/>
          </p:cNvSpPr>
          <p:nvPr>
            <p:ph type="ftr" sz="quarter" idx="11"/>
          </p:nvPr>
        </p:nvSpPr>
        <p:spPr/>
        <p:txBody>
          <a:bodyPr/>
          <a:lstStyle/>
          <a:p>
            <a:r>
              <a:rPr lang="en-GB" smtClean="0"/>
              <a:t>Dr Kemal Ibrahim September 2017</a:t>
            </a:r>
            <a:endParaRPr lang="en-GB" dirty="0"/>
          </a:p>
        </p:txBody>
      </p:sp>
      <p:sp>
        <p:nvSpPr>
          <p:cNvPr id="7" name="Slide Number Placeholder 6"/>
          <p:cNvSpPr>
            <a:spLocks noGrp="1"/>
          </p:cNvSpPr>
          <p:nvPr>
            <p:ph type="sldNum" sz="quarter" idx="12"/>
          </p:nvPr>
        </p:nvSpPr>
        <p:spPr>
          <a:xfrm>
            <a:off x="8077200" y="6356350"/>
            <a:ext cx="609600" cy="365125"/>
          </a:xfrm>
        </p:spPr>
        <p:txBody>
          <a:bodyPr/>
          <a:lstStyle/>
          <a:p>
            <a:fld id="{CD5E546C-7E82-4BE1-9078-4FC759AD1042}" type="slidenum">
              <a:rPr lang="en-GB" smtClean="0"/>
              <a:pPr/>
              <a:t>‹#›</a:t>
            </a:fld>
            <a:endParaRPr lang="en-GB"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B1E686-70DD-401C-988A-A72AEFAA7686}" type="datetime1">
              <a:rPr lang="en-GB" smtClean="0"/>
              <a:pPr/>
              <a:t>27/09/2017</a:t>
            </a:fld>
            <a:endParaRPr lang="en-GB"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GB" smtClean="0"/>
              <a:t>Dr Kemal Ibrahim September 2017</a:t>
            </a:r>
            <a:endParaRPr lang="en-GB"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D5E546C-7E82-4BE1-9078-4FC759AD1042}" type="slidenum">
              <a:rPr lang="en-GB" smtClean="0"/>
              <a:pPr/>
              <a:t>‹#›</a:t>
            </a:fld>
            <a:endParaRPr lang="en-GB"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t>Unaccompanied Asylum Seeking Children</a:t>
            </a:r>
            <a:endParaRPr lang="en-GB" dirty="0"/>
          </a:p>
        </p:txBody>
      </p:sp>
      <p:sp>
        <p:nvSpPr>
          <p:cNvPr id="3" name="Subtitle 2"/>
          <p:cNvSpPr>
            <a:spLocks noGrp="1"/>
          </p:cNvSpPr>
          <p:nvPr>
            <p:ph type="subTitle" idx="1"/>
          </p:nvPr>
        </p:nvSpPr>
        <p:spPr>
          <a:xfrm>
            <a:off x="609600" y="3124200"/>
            <a:ext cx="7854696" cy="1752600"/>
          </a:xfrm>
        </p:spPr>
        <p:txBody>
          <a:bodyPr>
            <a:normAutofit fontScale="55000" lnSpcReduction="20000"/>
          </a:bodyPr>
          <a:lstStyle/>
          <a:p>
            <a:endParaRPr lang="en-GB" dirty="0"/>
          </a:p>
          <a:p>
            <a:pPr algn="ctr"/>
            <a:r>
              <a:rPr lang="en-GB" sz="3200" dirty="0" smtClean="0"/>
              <a:t>Experiences from the Vulnerable Children’s Clinic, RHSC, Edinburgh</a:t>
            </a:r>
          </a:p>
          <a:p>
            <a:pPr algn="ctr"/>
            <a:endParaRPr lang="en-GB" dirty="0" smtClean="0"/>
          </a:p>
          <a:p>
            <a:pPr algn="ctr"/>
            <a:endParaRPr lang="en-GB" dirty="0" smtClean="0"/>
          </a:p>
          <a:p>
            <a:pPr algn="ctr"/>
            <a:r>
              <a:rPr lang="en-GB" dirty="0" smtClean="0"/>
              <a:t>Dr Kemal Ibrahim </a:t>
            </a:r>
          </a:p>
          <a:p>
            <a:pPr algn="ctr"/>
            <a:r>
              <a:rPr lang="en-GB" dirty="0" smtClean="0"/>
              <a:t>Clinical Evaluation CSA Update</a:t>
            </a:r>
          </a:p>
          <a:p>
            <a:pPr algn="ctr"/>
            <a:r>
              <a:rPr lang="en-GB" dirty="0" smtClean="0"/>
              <a:t>29</a:t>
            </a:r>
            <a:r>
              <a:rPr lang="en-GB" baseline="30000" dirty="0" smtClean="0"/>
              <a:t>th</a:t>
            </a:r>
            <a:r>
              <a:rPr lang="en-GB" dirty="0" smtClean="0"/>
              <a:t> September 2017</a:t>
            </a:r>
          </a:p>
          <a:p>
            <a:endParaRPr lang="en-GB" dirty="0"/>
          </a:p>
          <a:p>
            <a:endParaRPr lang="en-GB" dirty="0" smtClean="0"/>
          </a:p>
          <a:p>
            <a:endParaRPr lang="en-GB" dirty="0"/>
          </a:p>
          <a:p>
            <a:endParaRPr lang="en-GB"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Child Trafficking</a:t>
            </a:r>
            <a:endParaRPr lang="en-GB" dirty="0"/>
          </a:p>
        </p:txBody>
      </p:sp>
      <p:sp>
        <p:nvSpPr>
          <p:cNvPr id="3" name="Content Placeholder 2"/>
          <p:cNvSpPr>
            <a:spLocks noGrp="1"/>
          </p:cNvSpPr>
          <p:nvPr>
            <p:ph idx="1"/>
          </p:nvPr>
        </p:nvSpPr>
        <p:spPr/>
        <p:txBody>
          <a:bodyPr>
            <a:normAutofit fontScale="92500" lnSpcReduction="10000"/>
          </a:bodyPr>
          <a:lstStyle/>
          <a:p>
            <a:r>
              <a:rPr lang="en-GB" sz="3000" dirty="0" smtClean="0"/>
              <a:t>This is a crime against the individual (below 18y/o).</a:t>
            </a:r>
          </a:p>
          <a:p>
            <a:r>
              <a:rPr lang="en-GB" sz="3000" dirty="0" smtClean="0"/>
              <a:t>It represents child abuse and should be dealt with accordingly; there is  usually violence, threat, control and a sense of being debt-bonded. </a:t>
            </a:r>
          </a:p>
          <a:p>
            <a:r>
              <a:rPr lang="en-GB" sz="3000" dirty="0" smtClean="0"/>
              <a:t>The plan will be for the individual to be exploited somehow subsequently.</a:t>
            </a:r>
          </a:p>
          <a:p>
            <a:r>
              <a:rPr lang="en-GB" sz="3000" dirty="0" smtClean="0"/>
              <a:t>Sense that the individual has been tricked into movement for a better life, work, money or for access to education.</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exploitation</a:t>
            </a:r>
            <a:endParaRPr lang="en-GB" dirty="0"/>
          </a:p>
        </p:txBody>
      </p:sp>
      <p:sp>
        <p:nvSpPr>
          <p:cNvPr id="3" name="Content Placeholder 2"/>
          <p:cNvSpPr>
            <a:spLocks noGrp="1"/>
          </p:cNvSpPr>
          <p:nvPr>
            <p:ph idx="1"/>
          </p:nvPr>
        </p:nvSpPr>
        <p:spPr/>
        <p:txBody>
          <a:bodyPr>
            <a:normAutofit/>
          </a:bodyPr>
          <a:lstStyle/>
          <a:p>
            <a:r>
              <a:rPr lang="en-GB" sz="2800" dirty="0" smtClean="0"/>
              <a:t>Of those seen at Valac so far:</a:t>
            </a:r>
          </a:p>
          <a:p>
            <a:endParaRPr lang="en-GB" sz="2800" u="sng" dirty="0" smtClean="0"/>
          </a:p>
          <a:p>
            <a:r>
              <a:rPr lang="en-GB" sz="2800" dirty="0" smtClean="0"/>
              <a:t>Forced labour/nail bars</a:t>
            </a:r>
          </a:p>
          <a:p>
            <a:r>
              <a:rPr lang="en-GB" sz="2800" dirty="0" smtClean="0"/>
              <a:t>Cannabis growing</a:t>
            </a:r>
          </a:p>
          <a:p>
            <a:r>
              <a:rPr lang="en-GB" sz="2800" dirty="0" smtClean="0"/>
              <a:t>Suspected sexual exploitation</a:t>
            </a:r>
          </a:p>
          <a:p>
            <a:r>
              <a:rPr lang="en-GB" sz="2800" dirty="0" smtClean="0"/>
              <a:t>Domestic servitude</a:t>
            </a:r>
          </a:p>
          <a:p>
            <a:pPr>
              <a:buNone/>
            </a:pP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does it remain hidden?</a:t>
            </a:r>
            <a:endParaRPr lang="en-GB" dirty="0"/>
          </a:p>
        </p:txBody>
      </p:sp>
      <p:sp>
        <p:nvSpPr>
          <p:cNvPr id="3" name="Content Placeholder 2"/>
          <p:cNvSpPr>
            <a:spLocks noGrp="1"/>
          </p:cNvSpPr>
          <p:nvPr>
            <p:ph idx="1"/>
          </p:nvPr>
        </p:nvSpPr>
        <p:spPr/>
        <p:txBody>
          <a:bodyPr>
            <a:normAutofit/>
          </a:bodyPr>
          <a:lstStyle/>
          <a:p>
            <a:endParaRPr lang="en-GB" sz="2800" dirty="0" smtClean="0"/>
          </a:p>
          <a:p>
            <a:r>
              <a:rPr lang="en-GB" sz="2800" dirty="0" smtClean="0"/>
              <a:t>The individual may not self-identify (// to CSE)</a:t>
            </a:r>
          </a:p>
          <a:p>
            <a:r>
              <a:rPr lang="en-GB" sz="2800" dirty="0" smtClean="0"/>
              <a:t>Fear and trauma for themselves and family back home</a:t>
            </a:r>
          </a:p>
          <a:p>
            <a:r>
              <a:rPr lang="en-GB" sz="2800" dirty="0" smtClean="0"/>
              <a:t>Control and manipulation</a:t>
            </a:r>
          </a:p>
          <a:p>
            <a:r>
              <a:rPr lang="en-GB" sz="2800" dirty="0" smtClean="0"/>
              <a:t>Coercion and deceit</a:t>
            </a:r>
          </a:p>
          <a:p>
            <a:r>
              <a:rPr lang="en-GB" sz="2800" dirty="0" smtClean="0"/>
              <a:t>Isolation – language, poverty of education</a:t>
            </a: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Case Histories</a:t>
            </a:r>
            <a:endParaRPr lang="en-GB" dirty="0"/>
          </a:p>
        </p:txBody>
      </p:sp>
      <p:sp>
        <p:nvSpPr>
          <p:cNvPr id="3" name="Content Placeholder 2"/>
          <p:cNvSpPr>
            <a:spLocks noGrp="1"/>
          </p:cNvSpPr>
          <p:nvPr>
            <p:ph idx="1"/>
          </p:nvPr>
        </p:nvSpPr>
        <p:spPr/>
        <p:txBody>
          <a:bodyPr>
            <a:normAutofit lnSpcReduction="10000"/>
          </a:bodyPr>
          <a:lstStyle/>
          <a:p>
            <a:r>
              <a:rPr lang="en-GB" sz="2800" dirty="0" smtClean="0"/>
              <a:t>First arrivals (x2) from Eritrea, both smuggled out of Africa, seen in Valac in August 2014.</a:t>
            </a:r>
          </a:p>
          <a:p>
            <a:r>
              <a:rPr lang="en-GB" sz="2800" dirty="0" smtClean="0"/>
              <a:t>Very different young men, one 16, the other 17.</a:t>
            </a:r>
          </a:p>
          <a:p>
            <a:r>
              <a:rPr lang="en-GB" sz="2800" dirty="0" smtClean="0"/>
              <a:t>One from a rural community, little education, frightened</a:t>
            </a:r>
            <a:r>
              <a:rPr lang="en-GB" sz="2800" dirty="0"/>
              <a:t> </a:t>
            </a:r>
            <a:r>
              <a:rPr lang="en-GB" sz="2800" dirty="0" smtClean="0"/>
              <a:t>and anxious; previous malaria and chronic left flank discomfort, but in the end, normal blood tests, but persistent splenomegaly.</a:t>
            </a:r>
          </a:p>
          <a:p>
            <a:r>
              <a:rPr lang="en-GB" sz="2800" dirty="0" smtClean="0"/>
              <a:t>The other from the city, appeared confident and chatty; educated and keen to study further, treated for scabies, and inadvertently found to have Hep B.</a:t>
            </a: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Histories 2</a:t>
            </a:r>
            <a:endParaRPr lang="en-GB" dirty="0"/>
          </a:p>
        </p:txBody>
      </p:sp>
      <p:sp>
        <p:nvSpPr>
          <p:cNvPr id="3" name="Content Placeholder 2"/>
          <p:cNvSpPr>
            <a:spLocks noGrp="1"/>
          </p:cNvSpPr>
          <p:nvPr>
            <p:ph idx="1"/>
          </p:nvPr>
        </p:nvSpPr>
        <p:spPr/>
        <p:txBody>
          <a:bodyPr>
            <a:normAutofit/>
          </a:bodyPr>
          <a:lstStyle/>
          <a:p>
            <a:endParaRPr lang="en-GB" sz="2800" dirty="0" smtClean="0"/>
          </a:p>
          <a:p>
            <a:r>
              <a:rPr lang="en-GB" sz="2800" dirty="0" smtClean="0"/>
              <a:t>Between April and December 2016: further 7 arrivals, a mix of trafficked and smuggled, equally traumatised:</a:t>
            </a:r>
          </a:p>
          <a:p>
            <a:r>
              <a:rPr lang="en-GB" sz="2800" dirty="0" smtClean="0"/>
              <a:t>3 Vietnamese, an Afghan, an Iraqi, a Sudanese and a female from Albania (seen by Dr </a:t>
            </a:r>
            <a:r>
              <a:rPr lang="en-GB" sz="2800" dirty="0" err="1" smtClean="0"/>
              <a:t>Arora</a:t>
            </a:r>
            <a:r>
              <a:rPr lang="en-GB" sz="2800" dirty="0" smtClean="0"/>
              <a:t>).</a:t>
            </a:r>
          </a:p>
          <a:p>
            <a:r>
              <a:rPr lang="en-GB" sz="2800" dirty="0" smtClean="0"/>
              <a:t>None had any understanding that they were coming to the UK, or indeed where that was!</a:t>
            </a:r>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Histories 3</a:t>
            </a:r>
            <a:endParaRPr lang="en-GB" dirty="0"/>
          </a:p>
        </p:txBody>
      </p:sp>
      <p:sp>
        <p:nvSpPr>
          <p:cNvPr id="3" name="Content Placeholder 2"/>
          <p:cNvSpPr>
            <a:spLocks noGrp="1"/>
          </p:cNvSpPr>
          <p:nvPr>
            <p:ph idx="1"/>
          </p:nvPr>
        </p:nvSpPr>
        <p:spPr/>
        <p:txBody>
          <a:bodyPr>
            <a:normAutofit fontScale="77500" lnSpcReduction="20000"/>
          </a:bodyPr>
          <a:lstStyle/>
          <a:p>
            <a:r>
              <a:rPr lang="en-GB" sz="3300" dirty="0" smtClean="0"/>
              <a:t>Of the 2016 set of  7 arrivals, one had been sold by his foster carer – he was an orphan and had only known this man as his primary carer – but the FC had accrued debts because of drinking.</a:t>
            </a:r>
          </a:p>
          <a:p>
            <a:r>
              <a:rPr lang="en-GB" sz="3300" dirty="0" smtClean="0"/>
              <a:t>Typical for trafficked YP, his group was shepherded from one country to the next, with an exchange of the YP from one set of traffickers to the next.</a:t>
            </a:r>
          </a:p>
          <a:p>
            <a:r>
              <a:rPr lang="en-GB" sz="3300" dirty="0" smtClean="0"/>
              <a:t>As is a very common storyline for the Vietnamese males, this  young man’s destiny was to be trapped and kept sufficiently fed and watered to tend to marijuana. </a:t>
            </a:r>
          </a:p>
          <a:p>
            <a:r>
              <a:rPr lang="en-GB" sz="3300" dirty="0" smtClean="0"/>
              <a:t>He would be beaten if the plants failed.</a:t>
            </a:r>
          </a:p>
          <a:p>
            <a:endParaRPr lang="en-GB" dirty="0" smtClean="0"/>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Histories 4</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Other Vietnamese have ended up in the nail bars, no doubt working for a pittance, although they do not always see this as such, and fail to acknowledge that they are trapped there – as things seem to be so much better here than their experience from home. </a:t>
            </a:r>
          </a:p>
          <a:p>
            <a:r>
              <a:rPr lang="en-GB" dirty="0" smtClean="0"/>
              <a:t>The usual route appears to be from Vietnam to China, perhaps with a flight to Russia, through to Poland and then Europe.</a:t>
            </a:r>
          </a:p>
          <a:p>
            <a:r>
              <a:rPr lang="en-GB" dirty="0" smtClean="0"/>
              <a:t>A direct flight from Vietnam to Edinburgh is over 9000 km.</a:t>
            </a:r>
          </a:p>
          <a:p>
            <a:r>
              <a:rPr lang="en-GB" dirty="0" smtClean="0"/>
              <a:t>But these people don’t fly in directly. They travel by truck, on foot, across mountains and through woods.  And generally at night.</a:t>
            </a:r>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Histories 5</a:t>
            </a:r>
            <a:endParaRPr lang="en-GB" dirty="0"/>
          </a:p>
        </p:txBody>
      </p:sp>
      <p:sp>
        <p:nvSpPr>
          <p:cNvPr id="3" name="Content Placeholder 2"/>
          <p:cNvSpPr>
            <a:spLocks noGrp="1"/>
          </p:cNvSpPr>
          <p:nvPr>
            <p:ph idx="1"/>
          </p:nvPr>
        </p:nvSpPr>
        <p:spPr/>
        <p:txBody>
          <a:bodyPr>
            <a:normAutofit/>
          </a:bodyPr>
          <a:lstStyle/>
          <a:p>
            <a:r>
              <a:rPr lang="en-GB" sz="2800" dirty="0" smtClean="0"/>
              <a:t>The Ethiopian boys (x3) all suffered PA back home by police – protests against government.</a:t>
            </a:r>
          </a:p>
          <a:p>
            <a:r>
              <a:rPr lang="en-GB" sz="2800" dirty="0" smtClean="0"/>
              <a:t>For one, his brother was murdered, his father had disappeared –likely killed.</a:t>
            </a:r>
          </a:p>
          <a:p>
            <a:r>
              <a:rPr lang="en-GB" sz="2800" dirty="0" smtClean="0"/>
              <a:t>The other two both hospitalised following police beatings, one unconscious for 2 days.</a:t>
            </a:r>
          </a:p>
          <a:p>
            <a:r>
              <a:rPr lang="en-GB" sz="2800" dirty="0" smtClean="0"/>
              <a:t>All 3 had flashbacks, interrupted sleep, and felt discouraged from contacting family.</a:t>
            </a:r>
          </a:p>
          <a:p>
            <a:endParaRPr lang="en-GB" sz="2800" dirty="0" smtClean="0"/>
          </a:p>
          <a:p>
            <a:endParaRPr lang="en-GB" sz="2800" dirty="0" smtClean="0"/>
          </a:p>
          <a:p>
            <a:pPr>
              <a:buNone/>
            </a:pPr>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Potted Histories 6</a:t>
            </a:r>
            <a:endParaRPr lang="en-GB" dirty="0"/>
          </a:p>
        </p:txBody>
      </p:sp>
      <p:sp>
        <p:nvSpPr>
          <p:cNvPr id="3" name="Content Placeholder 2"/>
          <p:cNvSpPr>
            <a:spLocks noGrp="1"/>
          </p:cNvSpPr>
          <p:nvPr>
            <p:ph idx="1"/>
          </p:nvPr>
        </p:nvSpPr>
        <p:spPr/>
        <p:txBody>
          <a:bodyPr>
            <a:normAutofit/>
          </a:bodyPr>
          <a:lstStyle/>
          <a:p>
            <a:r>
              <a:rPr lang="en-GB" sz="2400" dirty="0" smtClean="0"/>
              <a:t>A 17y/o Sudanese young man was tortured in Libya to confess to crimes he had no knowledge of; pliers to his scrotum, his head was repeatedly submerged into a tank of water.</a:t>
            </a:r>
          </a:p>
          <a:p>
            <a:r>
              <a:rPr lang="en-GB" sz="2400" dirty="0" smtClean="0"/>
              <a:t>Another African recalled being rescued by the Italian coastguard as their boat began to sink; didn’t witness drowning, but one Somali woman died on board. He made it to the Calais ‘jungle’, but “it was safer living on the streets in Paris”.</a:t>
            </a:r>
          </a:p>
          <a:p>
            <a:r>
              <a:rPr lang="en-GB" sz="2400" dirty="0" smtClean="0"/>
              <a:t>These are just some of their stories...</a:t>
            </a:r>
          </a:p>
          <a:p>
            <a:endParaRPr lang="en-GB" sz="24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of interpreters</a:t>
            </a:r>
            <a:endParaRPr lang="en-GB" dirty="0"/>
          </a:p>
        </p:txBody>
      </p:sp>
      <p:sp>
        <p:nvSpPr>
          <p:cNvPr id="3" name="Content Placeholder 2"/>
          <p:cNvSpPr>
            <a:spLocks noGrp="1"/>
          </p:cNvSpPr>
          <p:nvPr>
            <p:ph idx="1"/>
          </p:nvPr>
        </p:nvSpPr>
        <p:spPr/>
        <p:txBody>
          <a:bodyPr>
            <a:normAutofit/>
          </a:bodyPr>
          <a:lstStyle/>
          <a:p>
            <a:r>
              <a:rPr lang="en-GB" sz="2800" dirty="0" smtClean="0"/>
              <a:t>Working in the clinic means working through interpreters and being very dependent on them.</a:t>
            </a:r>
          </a:p>
          <a:p>
            <a:r>
              <a:rPr lang="en-GB" sz="2800" dirty="0" smtClean="0"/>
              <a:t>So far, Vietnamese and Arabic in the main.</a:t>
            </a:r>
          </a:p>
          <a:p>
            <a:r>
              <a:rPr lang="en-GB" sz="2800" dirty="0" smtClean="0"/>
              <a:t>Despite what some of the Arabic interpreters tell you - that there is only one Arabic - it only appears true if you have been educated, but less so if you have always lived rurally or spoken only in your home dialect, or if you have had limited schooling – the Taliban was not overly keen on that.</a:t>
            </a: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normAutofit fontScale="85000" lnSpcReduction="20000"/>
          </a:bodyPr>
          <a:lstStyle/>
          <a:p>
            <a:r>
              <a:rPr lang="en-GB" sz="3300" dirty="0" smtClean="0"/>
              <a:t>16y/o female</a:t>
            </a:r>
          </a:p>
          <a:p>
            <a:r>
              <a:rPr lang="en-GB" sz="3300" dirty="0" smtClean="0"/>
              <a:t>UASC</a:t>
            </a:r>
          </a:p>
          <a:p>
            <a:r>
              <a:rPr lang="en-GB" sz="3300" dirty="0" smtClean="0"/>
              <a:t>Thought to have been trafficked out of Vietnam.</a:t>
            </a:r>
          </a:p>
          <a:p>
            <a:r>
              <a:rPr lang="en-GB" sz="3300" dirty="0" smtClean="0"/>
              <a:t>Tricked into believing that the offer was for a better life.</a:t>
            </a:r>
          </a:p>
          <a:p>
            <a:r>
              <a:rPr lang="en-GB" sz="3300" dirty="0" smtClean="0"/>
              <a:t>Mother died in her early childhood, brought up by paternal grandmother.</a:t>
            </a:r>
          </a:p>
          <a:p>
            <a:r>
              <a:rPr lang="en-GB" sz="3300" dirty="0" smtClean="0"/>
              <a:t>Father disappeared when she was 6. Grandmother died when she was  12.</a:t>
            </a:r>
          </a:p>
          <a:p>
            <a:r>
              <a:rPr lang="en-GB" sz="3300" dirty="0" smtClean="0"/>
              <a:t>Immediate family gone; education came to a halt.</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interpreters</a:t>
            </a:r>
            <a:endParaRPr lang="en-GB" dirty="0"/>
          </a:p>
        </p:txBody>
      </p:sp>
      <p:sp>
        <p:nvSpPr>
          <p:cNvPr id="3" name="Content Placeholder 2"/>
          <p:cNvSpPr>
            <a:spLocks noGrp="1"/>
          </p:cNvSpPr>
          <p:nvPr>
            <p:ph idx="1"/>
          </p:nvPr>
        </p:nvSpPr>
        <p:spPr/>
        <p:txBody>
          <a:bodyPr/>
          <a:lstStyle/>
          <a:p>
            <a:r>
              <a:rPr lang="en-GB" dirty="0" smtClean="0"/>
              <a:t>The three Ethiopians were the trickiest for me to see; Oromo-speaking interpreters in short supply.</a:t>
            </a:r>
          </a:p>
          <a:p>
            <a:r>
              <a:rPr lang="en-GB" dirty="0" smtClean="0"/>
              <a:t>The first two of them seen at the end of March, but they had arrived in Edinburgh at the end of November 2016 following the closure of the Calais camp!</a:t>
            </a:r>
          </a:p>
          <a:p>
            <a:r>
              <a:rPr lang="en-GB" dirty="0" smtClean="0"/>
              <a:t>The third one’s assessment was actively obstructed by SW, unable to understand why he needed to be seen – he appeared physically well – and she was keen I didn’t interrupt his schooling further - but in the end, he proved to have LTBI.</a:t>
            </a:r>
          </a:p>
          <a:p>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UASC Appointments:</a:t>
            </a:r>
            <a:br>
              <a:rPr lang="en-GB" dirty="0" smtClean="0"/>
            </a:br>
            <a:r>
              <a:rPr lang="en-GB" dirty="0" smtClean="0"/>
              <a:t>personal practice</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I offer a 2-hour appointment in order to accommodate working...</a:t>
            </a:r>
          </a:p>
          <a:p>
            <a:r>
              <a:rPr lang="en-GB" dirty="0" smtClean="0"/>
              <a:t>Through an interpreter, </a:t>
            </a:r>
          </a:p>
          <a:p>
            <a:r>
              <a:rPr lang="en-GB" dirty="0" smtClean="0"/>
              <a:t>With their often wordy translations of my questions about health issues, which often need explanation,</a:t>
            </a:r>
          </a:p>
          <a:p>
            <a:r>
              <a:rPr lang="en-GB" dirty="0"/>
              <a:t>a</a:t>
            </a:r>
            <a:r>
              <a:rPr lang="en-GB" dirty="0" smtClean="0"/>
              <a:t>nd to allow the creation of as safe a space as is possible in what to all intents and purposes will be a one-off appointment with me.</a:t>
            </a:r>
          </a:p>
          <a:p>
            <a:r>
              <a:rPr lang="en-GB" dirty="0" smtClean="0"/>
              <a:t>There is no magic to my practice, there are a number of different areas that should be covered [RCPCH guidelines], but listening and engaging in a non-judgemental way is essential. </a:t>
            </a:r>
          </a:p>
          <a:p>
            <a:r>
              <a:rPr lang="en-GB" dirty="0" smtClean="0"/>
              <a:t>It’s just about showing some humanity to traumatised children.</a:t>
            </a:r>
          </a:p>
          <a:p>
            <a:r>
              <a:rPr lang="en-GB" dirty="0" smtClean="0"/>
              <a:t>It isn’t for everyone.</a:t>
            </a:r>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practice 2</a:t>
            </a:r>
            <a:endParaRPr lang="en-GB" dirty="0"/>
          </a:p>
        </p:txBody>
      </p:sp>
      <p:sp>
        <p:nvSpPr>
          <p:cNvPr id="3" name="Content Placeholder 2"/>
          <p:cNvSpPr>
            <a:spLocks noGrp="1"/>
          </p:cNvSpPr>
          <p:nvPr>
            <p:ph idx="1"/>
          </p:nvPr>
        </p:nvSpPr>
        <p:spPr/>
        <p:txBody>
          <a:bodyPr>
            <a:normAutofit fontScale="62500" lnSpcReduction="20000"/>
          </a:bodyPr>
          <a:lstStyle/>
          <a:p>
            <a:endParaRPr lang="en-GB" sz="3400" dirty="0" smtClean="0"/>
          </a:p>
          <a:p>
            <a:r>
              <a:rPr lang="en-GB" sz="3400" dirty="0" smtClean="0"/>
              <a:t>Of the first 9 YP seen by the end of 2016, one key SW was directly involved in their assessments. </a:t>
            </a:r>
          </a:p>
          <a:p>
            <a:r>
              <a:rPr lang="en-GB" sz="3400" dirty="0" smtClean="0"/>
              <a:t>She had growing experience and was consistent and paid attention to detail. A small, close-knit group of us was evolving.</a:t>
            </a:r>
          </a:p>
          <a:p>
            <a:r>
              <a:rPr lang="en-GB" sz="3400" dirty="0" smtClean="0"/>
              <a:t>Following her departure at the end of 2016, I will have met with a further 22 trafficked or smuggled YP since the start of 2017.</a:t>
            </a:r>
          </a:p>
          <a:p>
            <a:r>
              <a:rPr lang="en-GB" sz="3400" dirty="0" smtClean="0"/>
              <a:t>Working with these YP have been 14 new SW, based at WHHLC, and a 15</a:t>
            </a:r>
            <a:r>
              <a:rPr lang="en-GB" sz="3400" baseline="30000" dirty="0" smtClean="0"/>
              <a:t>th</a:t>
            </a:r>
            <a:r>
              <a:rPr lang="en-GB" sz="3400" dirty="0" smtClean="0"/>
              <a:t> SW (for two Ethiopian males) based in Dalkeith.</a:t>
            </a:r>
          </a:p>
          <a:p>
            <a:r>
              <a:rPr lang="en-GB" sz="3400" dirty="0"/>
              <a:t>S</a:t>
            </a:r>
            <a:r>
              <a:rPr lang="en-GB" sz="3400" dirty="0" smtClean="0"/>
              <a:t>ome of the SW are more interested and adept and supportive than others.</a:t>
            </a:r>
          </a:p>
          <a:p>
            <a:r>
              <a:rPr lang="en-GB" sz="3400" dirty="0" smtClean="0"/>
              <a:t>I think many feel quite burdened and anxious by the added stress of having to take on these YP and their stories (in addition to their usual workload).</a:t>
            </a:r>
          </a:p>
          <a:p>
            <a:r>
              <a:rPr lang="en-GB" sz="3400" dirty="0" smtClean="0"/>
              <a:t>It isn’t for everyone.</a:t>
            </a:r>
          </a:p>
          <a:p>
            <a:endParaRPr lang="en-GB" dirty="0" smtClean="0"/>
          </a:p>
          <a:p>
            <a:pPr>
              <a:buNone/>
            </a:pPr>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practice 3</a:t>
            </a:r>
            <a:endParaRPr lang="en-GB" dirty="0"/>
          </a:p>
        </p:txBody>
      </p:sp>
      <p:sp>
        <p:nvSpPr>
          <p:cNvPr id="3" name="Content Placeholder 2"/>
          <p:cNvSpPr>
            <a:spLocks noGrp="1"/>
          </p:cNvSpPr>
          <p:nvPr>
            <p:ph idx="1"/>
          </p:nvPr>
        </p:nvSpPr>
        <p:spPr/>
        <p:txBody>
          <a:bodyPr>
            <a:normAutofit fontScale="85000" lnSpcReduction="20000"/>
          </a:bodyPr>
          <a:lstStyle/>
          <a:p>
            <a:endParaRPr lang="en-GB" dirty="0" smtClean="0"/>
          </a:p>
          <a:p>
            <a:r>
              <a:rPr lang="en-GB" dirty="0" smtClean="0"/>
              <a:t>Know as much as you can know about them beforehand; initial health assessments by the LAC team, social work background reports, VRI.</a:t>
            </a:r>
          </a:p>
          <a:p>
            <a:r>
              <a:rPr lang="en-GB" dirty="0" smtClean="0"/>
              <a:t>Knowing where to explore further, and where not to push too far with the YP – always pay attention to their non-verbal responses.</a:t>
            </a:r>
          </a:p>
          <a:p>
            <a:r>
              <a:rPr lang="en-GB" dirty="0" smtClean="0"/>
              <a:t>Taking time to explain the Valac consent, that the report will be shared with the relevant professionals involved in their care, including their SW, and potentially other medics, or education.</a:t>
            </a:r>
          </a:p>
          <a:p>
            <a:r>
              <a:rPr lang="en-GB" dirty="0" smtClean="0"/>
              <a:t>Reiterating to them that this assessment is about their health; there are no tricks that might compromise them – it’s about gaining their trust.</a:t>
            </a:r>
          </a:p>
          <a:p>
            <a:r>
              <a:rPr lang="en-GB" dirty="0" smtClean="0"/>
              <a:t>This assessment has nothing to do with their asylum application – really important to stress this to them.</a:t>
            </a:r>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practice 4</a:t>
            </a:r>
            <a:endParaRPr lang="en-GB" dirty="0"/>
          </a:p>
        </p:txBody>
      </p:sp>
      <p:sp>
        <p:nvSpPr>
          <p:cNvPr id="3" name="Content Placeholder 2"/>
          <p:cNvSpPr>
            <a:spLocks noGrp="1"/>
          </p:cNvSpPr>
          <p:nvPr>
            <p:ph idx="1"/>
          </p:nvPr>
        </p:nvSpPr>
        <p:spPr/>
        <p:txBody>
          <a:bodyPr>
            <a:normAutofit/>
          </a:bodyPr>
          <a:lstStyle/>
          <a:p>
            <a:r>
              <a:rPr lang="en-GB" dirty="0" smtClean="0"/>
              <a:t>Radiologists agreed that all the YP seen ought to have a CXR, despite a potential lack of signs or symptoms, as we/they can never be sure which infections that might have been travelling with.</a:t>
            </a:r>
          </a:p>
          <a:p>
            <a:r>
              <a:rPr lang="en-GB" dirty="0" smtClean="0"/>
              <a:t>Screening blood ix, including BBV and quantiferon gold (for TB screening).</a:t>
            </a:r>
          </a:p>
          <a:p>
            <a:r>
              <a:rPr lang="en-GB" dirty="0" smtClean="0"/>
              <a:t>I also include coeliac screening (zero pick-up so far) and Vitamin D deficiency – surprisingly (or not) positive in almost 70% of the YP seen so far – though all but one have had normal bone chemistry.</a:t>
            </a:r>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practice 5</a:t>
            </a:r>
            <a:endParaRPr lang="en-GB" dirty="0"/>
          </a:p>
        </p:txBody>
      </p:sp>
      <p:sp>
        <p:nvSpPr>
          <p:cNvPr id="3" name="Content Placeholder 2"/>
          <p:cNvSpPr>
            <a:spLocks noGrp="1"/>
          </p:cNvSpPr>
          <p:nvPr>
            <p:ph idx="1"/>
          </p:nvPr>
        </p:nvSpPr>
        <p:spPr/>
        <p:txBody>
          <a:bodyPr>
            <a:normAutofit fontScale="92500" lnSpcReduction="20000"/>
          </a:bodyPr>
          <a:lstStyle/>
          <a:p>
            <a:r>
              <a:rPr lang="en-GB" sz="3000" dirty="0" smtClean="0"/>
              <a:t>Routine questions include enquiries about:</a:t>
            </a:r>
          </a:p>
          <a:p>
            <a:r>
              <a:rPr lang="en-GB" sz="3000" dirty="0" smtClean="0"/>
              <a:t>Headaches – fluid intake, eyes, teeth;</a:t>
            </a:r>
          </a:p>
          <a:p>
            <a:r>
              <a:rPr lang="en-GB" sz="3000" dirty="0" smtClean="0"/>
              <a:t>Sleep/flashbacks – many sleep with the lights on, but don’t like it being talked about;</a:t>
            </a:r>
          </a:p>
          <a:p>
            <a:r>
              <a:rPr lang="en-GB" sz="3000" dirty="0" smtClean="0"/>
              <a:t>Diet/changes in bowel habit – some gorge, not knowing when their next meal might be coming;</a:t>
            </a:r>
          </a:p>
          <a:p>
            <a:r>
              <a:rPr lang="en-GB" sz="3000" dirty="0" smtClean="0"/>
              <a:t>FH, impact of consanguinity;</a:t>
            </a:r>
          </a:p>
          <a:p>
            <a:r>
              <a:rPr lang="en-GB" sz="3000" dirty="0" smtClean="0"/>
              <a:t>Episodes of PA back home (reason to leave) or PA/CSA/scarring en route to UK or since their arrival;</a:t>
            </a:r>
          </a:p>
          <a:p>
            <a:r>
              <a:rPr lang="en-GB" sz="3000" dirty="0" smtClean="0"/>
              <a:t>Level of education/literacy.</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practice 6</a:t>
            </a:r>
            <a:endParaRPr lang="en-GB" dirty="0"/>
          </a:p>
        </p:txBody>
      </p:sp>
      <p:sp>
        <p:nvSpPr>
          <p:cNvPr id="3" name="Content Placeholder 2"/>
          <p:cNvSpPr>
            <a:spLocks noGrp="1"/>
          </p:cNvSpPr>
          <p:nvPr>
            <p:ph idx="1"/>
          </p:nvPr>
        </p:nvSpPr>
        <p:spPr/>
        <p:txBody>
          <a:bodyPr>
            <a:normAutofit/>
          </a:bodyPr>
          <a:lstStyle/>
          <a:p>
            <a:r>
              <a:rPr lang="en-GB" dirty="0" smtClean="0"/>
              <a:t>Close working with invaluable LAC nursing team.</a:t>
            </a:r>
          </a:p>
          <a:p>
            <a:r>
              <a:rPr lang="en-GB" dirty="0" smtClean="0"/>
              <a:t>IHA (within 4 weeks).</a:t>
            </a:r>
          </a:p>
          <a:p>
            <a:r>
              <a:rPr lang="en-GB" dirty="0" smtClean="0"/>
              <a:t>LAC nursing RHSC review (to engage/establish rapport) and screening blood tests/CXR.</a:t>
            </a:r>
          </a:p>
          <a:p>
            <a:r>
              <a:rPr lang="en-GB" dirty="0" smtClean="0"/>
              <a:t>Results available for Valac appointment.</a:t>
            </a:r>
          </a:p>
          <a:p>
            <a:r>
              <a:rPr lang="en-GB" dirty="0" smtClean="0"/>
              <a:t>Close links with YPC, ensuring GP registration, vaccines, optician assessment.</a:t>
            </a:r>
          </a:p>
          <a:p>
            <a:r>
              <a:rPr lang="en-GB" dirty="0" smtClean="0"/>
              <a:t> SDQ.</a:t>
            </a:r>
          </a:p>
          <a:p>
            <a:r>
              <a:rPr lang="en-GB" dirty="0" smtClean="0"/>
              <a:t>Liaison with (elusive) SW; attend r/v LAAC meetings.</a:t>
            </a:r>
          </a:p>
          <a:p>
            <a:endParaRPr lang="en-GB" dirty="0" smtClean="0"/>
          </a:p>
          <a:p>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Analysis :</a:t>
            </a:r>
            <a:endParaRPr lang="en-GB" dirty="0"/>
          </a:p>
        </p:txBody>
      </p:sp>
      <p:sp>
        <p:nvSpPr>
          <p:cNvPr id="3" name="Content Placeholder 2"/>
          <p:cNvSpPr>
            <a:spLocks noGrp="1"/>
          </p:cNvSpPr>
          <p:nvPr>
            <p:ph idx="1"/>
          </p:nvPr>
        </p:nvSpPr>
        <p:spPr/>
        <p:txBody>
          <a:bodyPr>
            <a:noAutofit/>
          </a:bodyPr>
          <a:lstStyle/>
          <a:p>
            <a:pPr>
              <a:buNone/>
            </a:pPr>
            <a:r>
              <a:rPr lang="en-GB" sz="2800" b="1" dirty="0" smtClean="0"/>
              <a:t>COUNTRY OF ORIGIN</a:t>
            </a:r>
          </a:p>
          <a:p>
            <a:r>
              <a:rPr lang="en-GB" sz="2400" dirty="0" smtClean="0"/>
              <a:t>Vietnam:		17</a:t>
            </a:r>
          </a:p>
          <a:p>
            <a:r>
              <a:rPr lang="en-GB" sz="2400" dirty="0" smtClean="0"/>
              <a:t>Sudan: 		3</a:t>
            </a:r>
          </a:p>
          <a:p>
            <a:r>
              <a:rPr lang="en-GB" sz="2400" dirty="0" smtClean="0"/>
              <a:t>Afghanistan:	3</a:t>
            </a:r>
          </a:p>
          <a:p>
            <a:r>
              <a:rPr lang="en-GB" sz="2400" dirty="0" smtClean="0"/>
              <a:t>Ethiopia:		3 </a:t>
            </a:r>
          </a:p>
          <a:p>
            <a:r>
              <a:rPr lang="en-GB" sz="2400" dirty="0" smtClean="0"/>
              <a:t>Eritrea:		2</a:t>
            </a:r>
          </a:p>
          <a:p>
            <a:r>
              <a:rPr lang="en-GB" sz="2400" dirty="0" smtClean="0"/>
              <a:t>Iraq:			1</a:t>
            </a:r>
          </a:p>
          <a:p>
            <a:r>
              <a:rPr lang="en-GB" sz="2400" dirty="0" smtClean="0"/>
              <a:t>Somalia:		1</a:t>
            </a:r>
          </a:p>
          <a:p>
            <a:r>
              <a:rPr lang="en-GB" sz="2400" dirty="0" smtClean="0"/>
              <a:t>Albania:		1 </a:t>
            </a:r>
            <a:endParaRPr lang="en-GB" sz="2400" b="1" dirty="0" smtClean="0"/>
          </a:p>
          <a:p>
            <a:r>
              <a:rPr lang="en-GB" sz="2400" b="1" dirty="0" smtClean="0"/>
              <a:t>TOTAL:</a:t>
            </a:r>
            <a:r>
              <a:rPr lang="en-GB" sz="2400" dirty="0" smtClean="0"/>
              <a:t>		31</a:t>
            </a:r>
            <a:endParaRPr lang="en-GB" sz="2400" b="1"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Analysis 2</a:t>
            </a:r>
            <a:endParaRPr lang="en-GB" dirty="0"/>
          </a:p>
        </p:txBody>
      </p:sp>
      <p:sp>
        <p:nvSpPr>
          <p:cNvPr id="3" name="Content Placeholder 2"/>
          <p:cNvSpPr>
            <a:spLocks noGrp="1"/>
          </p:cNvSpPr>
          <p:nvPr>
            <p:ph idx="1"/>
          </p:nvPr>
        </p:nvSpPr>
        <p:spPr/>
        <p:txBody>
          <a:bodyPr>
            <a:normAutofit lnSpcReduction="10000"/>
          </a:bodyPr>
          <a:lstStyle/>
          <a:p>
            <a:r>
              <a:rPr lang="en-GB" sz="2800" b="1" dirty="0" smtClean="0"/>
              <a:t>Gender:</a:t>
            </a:r>
            <a:r>
              <a:rPr lang="en-GB" sz="2800" dirty="0" smtClean="0"/>
              <a:t> 	 23 males; 8 females</a:t>
            </a:r>
          </a:p>
          <a:p>
            <a:r>
              <a:rPr lang="en-GB" sz="2800" b="1" dirty="0" smtClean="0"/>
              <a:t>Declared age:</a:t>
            </a:r>
          </a:p>
          <a:p>
            <a:r>
              <a:rPr lang="en-GB" sz="2800" u="sng" dirty="0" smtClean="0"/>
              <a:t>Males</a:t>
            </a:r>
            <a:r>
              <a:rPr lang="en-GB" sz="2800" dirty="0" smtClean="0"/>
              <a:t>				</a:t>
            </a:r>
            <a:r>
              <a:rPr lang="en-GB" sz="2800" u="sng" dirty="0" smtClean="0"/>
              <a:t>Females</a:t>
            </a:r>
            <a:r>
              <a:rPr lang="en-GB" sz="2800" dirty="0" smtClean="0"/>
              <a:t>:</a:t>
            </a:r>
          </a:p>
          <a:p>
            <a:r>
              <a:rPr lang="en-GB" sz="2800" dirty="0" smtClean="0"/>
              <a:t>11y:		1</a:t>
            </a:r>
          </a:p>
          <a:p>
            <a:r>
              <a:rPr lang="en-GB" sz="2800" dirty="0" smtClean="0"/>
              <a:t>13y : 	4</a:t>
            </a:r>
          </a:p>
          <a:p>
            <a:r>
              <a:rPr lang="en-GB" sz="2800" dirty="0" smtClean="0"/>
              <a:t>14y:		2			1</a:t>
            </a:r>
          </a:p>
          <a:p>
            <a:r>
              <a:rPr lang="en-GB" sz="2800" dirty="0" smtClean="0"/>
              <a:t>15y:		4			2</a:t>
            </a:r>
          </a:p>
          <a:p>
            <a:r>
              <a:rPr lang="en-GB" sz="2800" dirty="0" smtClean="0"/>
              <a:t>16y:		8			5			</a:t>
            </a:r>
          </a:p>
          <a:p>
            <a:r>
              <a:rPr lang="en-GB" sz="2800" dirty="0" smtClean="0"/>
              <a:t>17y:		5</a:t>
            </a: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Analysis 3</a:t>
            </a:r>
            <a:endParaRPr lang="en-GB" dirty="0"/>
          </a:p>
        </p:txBody>
      </p:sp>
      <p:sp>
        <p:nvSpPr>
          <p:cNvPr id="3" name="Content Placeholder 2"/>
          <p:cNvSpPr>
            <a:spLocks noGrp="1"/>
          </p:cNvSpPr>
          <p:nvPr>
            <p:ph idx="1"/>
          </p:nvPr>
        </p:nvSpPr>
        <p:spPr/>
        <p:txBody>
          <a:bodyPr>
            <a:normAutofit fontScale="40000" lnSpcReduction="20000"/>
          </a:bodyPr>
          <a:lstStyle/>
          <a:p>
            <a:pPr>
              <a:buNone/>
            </a:pPr>
            <a:r>
              <a:rPr lang="en-GB" sz="6000" b="1" dirty="0" smtClean="0"/>
              <a:t>Outcomes &amp; Referrals:</a:t>
            </a:r>
          </a:p>
          <a:p>
            <a:endParaRPr lang="en-GB" b="1" dirty="0" smtClean="0"/>
          </a:p>
          <a:p>
            <a:r>
              <a:rPr lang="en-GB" sz="5000" dirty="0" smtClean="0"/>
              <a:t>Chronic Hepatitis B carriage: 3 [L Jones]</a:t>
            </a:r>
          </a:p>
          <a:p>
            <a:r>
              <a:rPr lang="en-GB" sz="5000" dirty="0" smtClean="0"/>
              <a:t>Active TB: 1 ; latent TB: 3 [L Jones]</a:t>
            </a:r>
          </a:p>
          <a:p>
            <a:r>
              <a:rPr lang="en-GB" sz="5000" dirty="0" smtClean="0"/>
              <a:t>Vitamin D deficiency: 10; insufficiency: 11 (21/31 = 68%)</a:t>
            </a:r>
          </a:p>
          <a:p>
            <a:r>
              <a:rPr lang="en-GB" sz="5000" dirty="0" smtClean="0"/>
              <a:t>Plastics :	- sebaceous gland (tumour) removal to scalp</a:t>
            </a:r>
          </a:p>
          <a:p>
            <a:pPr>
              <a:buNone/>
            </a:pPr>
            <a:r>
              <a:rPr lang="en-GB" sz="5000" dirty="0" smtClean="0"/>
              <a:t>			- possible revision of scar to lip</a:t>
            </a:r>
          </a:p>
          <a:p>
            <a:r>
              <a:rPr lang="en-GB" sz="5000" dirty="0" smtClean="0"/>
              <a:t>ENT – TM perforations (x2); chronic, intermittent discharge; review of nasal obstruction following nasal bone #</a:t>
            </a:r>
          </a:p>
          <a:p>
            <a:r>
              <a:rPr lang="en-GB" sz="5000" dirty="0" smtClean="0"/>
              <a:t>Opticians: astigmatism (x1); need for glasses (x3)</a:t>
            </a:r>
          </a:p>
          <a:p>
            <a:r>
              <a:rPr lang="en-GB" sz="5000" dirty="0" smtClean="0"/>
              <a:t>Chalmers: x2 (disclosed sexual assault en route to UK)</a:t>
            </a:r>
          </a:p>
          <a:p>
            <a:r>
              <a:rPr lang="en-GB" sz="5000" dirty="0" smtClean="0"/>
              <a:t>Meadows: x1 – since formally diagnosed with PTSD; 3 others referred to CAMHS re anxiety symptoms.</a:t>
            </a:r>
          </a:p>
          <a:p>
            <a:r>
              <a:rPr lang="en-GB" sz="5000" dirty="0" smtClean="0"/>
              <a:t>Breakdown of FC placements: x5</a:t>
            </a:r>
          </a:p>
          <a:p>
            <a:pPr lvl="4">
              <a:buNone/>
            </a:pPr>
            <a:r>
              <a:rPr lang="en-GB" dirty="0"/>
              <a:t> </a:t>
            </a:r>
            <a:r>
              <a:rPr lang="en-GB" dirty="0" smtClean="0"/>
              <a:t> </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normAutofit/>
          </a:bodyPr>
          <a:lstStyle/>
          <a:p>
            <a:endParaRPr lang="en-GB" sz="2800" dirty="0" smtClean="0"/>
          </a:p>
          <a:p>
            <a:r>
              <a:rPr lang="en-GB" sz="2800" dirty="0" smtClean="0"/>
              <a:t>Went to work as house maid.</a:t>
            </a:r>
          </a:p>
          <a:p>
            <a:r>
              <a:rPr lang="en-GB" sz="2800" dirty="0" smtClean="0"/>
              <a:t>Struck to the face by drunk house owner for not cleaning well enough.</a:t>
            </a:r>
          </a:p>
          <a:p>
            <a:r>
              <a:rPr lang="en-GB" sz="2800" dirty="0" smtClean="0"/>
              <a:t>Tear to lip; unable to pay for medical attention.</a:t>
            </a:r>
          </a:p>
          <a:p>
            <a:r>
              <a:rPr lang="en-GB" sz="2800" dirty="0" smtClean="0"/>
              <a:t>Scar a constant reminder of the reason she left Vietnam.</a:t>
            </a:r>
          </a:p>
          <a:p>
            <a:r>
              <a:rPr lang="en-GB" sz="2800" dirty="0" smtClean="0"/>
              <a:t>Represents the most obvious aspect of her previous trauma, that others might see.</a:t>
            </a:r>
          </a:p>
          <a:p>
            <a:endParaRPr lang="en-GB" sz="2800" dirty="0" smtClean="0"/>
          </a:p>
          <a:p>
            <a:endParaRPr lang="en-GB" sz="2800" dirty="0" smtClean="0"/>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Home Office Statistics</a:t>
            </a:r>
            <a:endParaRPr lang="en-GB" dirty="0"/>
          </a:p>
        </p:txBody>
      </p:sp>
      <p:sp>
        <p:nvSpPr>
          <p:cNvPr id="3" name="Content Placeholder 2"/>
          <p:cNvSpPr>
            <a:spLocks noGrp="1"/>
          </p:cNvSpPr>
          <p:nvPr>
            <p:ph idx="1"/>
          </p:nvPr>
        </p:nvSpPr>
        <p:spPr/>
        <p:txBody>
          <a:bodyPr>
            <a:normAutofit/>
          </a:bodyPr>
          <a:lstStyle/>
          <a:p>
            <a:r>
              <a:rPr lang="en-GB" dirty="0" smtClean="0"/>
              <a:t>91% of all children arriving by boat into Italy in 2016 were unaccompanied, although it is clear that they did not always set off from their homes without parents.</a:t>
            </a:r>
          </a:p>
          <a:p>
            <a:r>
              <a:rPr lang="en-GB" dirty="0" smtClean="0"/>
              <a:t>This represents almost 26,000 children/YP in 2016, half of which have since gone missing in Europe.</a:t>
            </a:r>
          </a:p>
          <a:p>
            <a:r>
              <a:rPr lang="en-GB" dirty="0" smtClean="0"/>
              <a:t>Average age 15 – 17, although increasingly younger.</a:t>
            </a:r>
          </a:p>
          <a:p>
            <a:r>
              <a:rPr lang="en-GB" dirty="0" smtClean="0"/>
              <a:t>The European Police Office suggested that 10,000 children who entered (and were registered) in Europe in 2015 have disappeared, though it is likely that this is a gross underestimate.</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Shocking Statistics 2</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Majority of unaccompanied (male) children/YP into Italy were from Eritrea – over 3700 in 2016 – who flee the dictatorship there to avoid forced conscription into the army. </a:t>
            </a:r>
          </a:p>
          <a:p>
            <a:r>
              <a:rPr lang="en-GB" dirty="0" smtClean="0"/>
              <a:t>There is usually a different end plan for the boys (compared to the girls) which is organised for them: forced/slave labour or domestic servitude, marijuana cultivation and there are now even reports of organ harvesting.</a:t>
            </a:r>
          </a:p>
          <a:p>
            <a:r>
              <a:rPr lang="en-GB" dirty="0" smtClean="0"/>
              <a:t>For those entering the UK (2016), majority of UASC come from Eritrea, Afghanistan and Albania, and these 3 countries make up 59% of all the UASC applications for asylum – very different to those who have come to Edinburgh.</a:t>
            </a:r>
          </a:p>
          <a:p>
            <a:endParaRPr lang="en-GB" dirty="0" smtClean="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Shocking Statistics 3</a:t>
            </a:r>
            <a:endParaRPr lang="en-GB" dirty="0"/>
          </a:p>
        </p:txBody>
      </p:sp>
      <p:sp>
        <p:nvSpPr>
          <p:cNvPr id="3" name="Content Placeholder 2"/>
          <p:cNvSpPr>
            <a:spLocks noGrp="1"/>
          </p:cNvSpPr>
          <p:nvPr>
            <p:ph idx="1"/>
          </p:nvPr>
        </p:nvSpPr>
        <p:spPr/>
        <p:txBody>
          <a:bodyPr>
            <a:normAutofit fontScale="92500" lnSpcReduction="20000"/>
          </a:bodyPr>
          <a:lstStyle/>
          <a:p>
            <a:r>
              <a:rPr lang="en-GB" sz="2800" dirty="0" smtClean="0"/>
              <a:t>Reports that up to 80% of Afghani boys in one child sanctuary in Belgium had been sexually exploited en route.</a:t>
            </a:r>
          </a:p>
          <a:p>
            <a:r>
              <a:rPr lang="en-GB" sz="2800" dirty="0" smtClean="0"/>
              <a:t>Only one of the young males and one female to date have acknowledged and disclosed their sexual assault in their VRIs, but both were clear that they would not share details with me in clinic.</a:t>
            </a:r>
          </a:p>
          <a:p>
            <a:r>
              <a:rPr lang="en-GB" sz="2800" dirty="0" smtClean="0"/>
              <a:t>It is likely that such assaults are more common, but will be slow to be disclosed, especially by the boys/young men. This reps a further factor that will likely increase their risk of mental health difficulties &amp; PTSD: key factors – fear and loss of control.</a:t>
            </a:r>
            <a:endParaRPr lang="en-GB" sz="2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Helpful Reading</a:t>
            </a:r>
            <a:endParaRPr lang="en-GB" dirty="0"/>
          </a:p>
        </p:txBody>
      </p:sp>
      <p:sp>
        <p:nvSpPr>
          <p:cNvPr id="3" name="Content Placeholder 2"/>
          <p:cNvSpPr>
            <a:spLocks noGrp="1"/>
          </p:cNvSpPr>
          <p:nvPr>
            <p:ph idx="1"/>
          </p:nvPr>
        </p:nvSpPr>
        <p:spPr/>
        <p:txBody>
          <a:bodyPr>
            <a:normAutofit fontScale="92500" lnSpcReduction="20000"/>
          </a:bodyPr>
          <a:lstStyle/>
          <a:p>
            <a:endParaRPr lang="en-GB" dirty="0" smtClean="0"/>
          </a:p>
          <a:p>
            <a:r>
              <a:rPr lang="en-GB" dirty="0" smtClean="0"/>
              <a:t>RCPCH guidance: refugee and unaccompanied asylum seeking children and young people: paediatric health assessment.</a:t>
            </a:r>
          </a:p>
          <a:p>
            <a:r>
              <a:rPr lang="en-GB" dirty="0" smtClean="0"/>
              <a:t>Vaccinations of individuals with uncertain or incomplete immunisation status – Green Book.</a:t>
            </a:r>
          </a:p>
          <a:p>
            <a:r>
              <a:rPr lang="en-GB" dirty="0" smtClean="0"/>
              <a:t>Hirani et al, ‘Health of adolescent refugees resettling in high-income countries’, Archives, 101 (7), July 2016, pp.670 – 76.</a:t>
            </a:r>
          </a:p>
          <a:p>
            <a:r>
              <a:rPr lang="en-GB" dirty="0" smtClean="0"/>
              <a:t>‘Rehabilitation of traumatised refugees and survivors of trauma’, </a:t>
            </a:r>
            <a:r>
              <a:rPr lang="en-GB" dirty="0" err="1" smtClean="0"/>
              <a:t>Metin</a:t>
            </a:r>
            <a:r>
              <a:rPr lang="en-GB" dirty="0" smtClean="0"/>
              <a:t> </a:t>
            </a:r>
            <a:r>
              <a:rPr lang="en-GB" dirty="0" err="1" smtClean="0"/>
              <a:t>Başoğlu</a:t>
            </a:r>
            <a:r>
              <a:rPr lang="en-GB" dirty="0" smtClean="0"/>
              <a:t>, BMJ (333) pp.1230-31 Dec 2006.</a:t>
            </a:r>
          </a:p>
          <a:p>
            <a:r>
              <a:rPr lang="en-GB" dirty="0" smtClean="0"/>
              <a:t>New Scots: Integrating Refugees in Scotland's Communities 2014 - 2017</a:t>
            </a:r>
          </a:p>
          <a:p>
            <a:endParaRPr lang="en-GB"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lstStyle/>
          <a:p>
            <a:r>
              <a:rPr lang="en-GB" dirty="0" smtClean="0"/>
              <a:t>Approached by unknown (friendly) Vietnamese male.</a:t>
            </a:r>
          </a:p>
          <a:p>
            <a:r>
              <a:rPr lang="en-GB" dirty="0" smtClean="0"/>
              <a:t>Brighter future in the West beckoned.</a:t>
            </a:r>
          </a:p>
          <a:p>
            <a:r>
              <a:rPr lang="en-GB" dirty="0" smtClean="0"/>
              <a:t>Group of 12-14 young people (male/female) herded across different countries by a smaller group of 4 or 5 adult males.</a:t>
            </a:r>
          </a:p>
          <a:p>
            <a:r>
              <a:rPr lang="en-GB" dirty="0" smtClean="0"/>
              <a:t>No-one else from her local community.</a:t>
            </a:r>
          </a:p>
          <a:p>
            <a:r>
              <a:rPr lang="en-GB" dirty="0" smtClean="0"/>
              <a:t>With each ‘jurisdiction’ change, handover between the “agents”/traffickers/captors.</a:t>
            </a:r>
          </a:p>
          <a:p>
            <a:r>
              <a:rPr lang="en-GB" dirty="0" smtClean="0"/>
              <a:t>Speaking generally prohibited.</a:t>
            </a:r>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lstStyle/>
          <a:p>
            <a:r>
              <a:rPr lang="en-GB" dirty="0" smtClean="0"/>
              <a:t>Occasional physical assault, slapped or punched; often threatened, but never hit with an implement.</a:t>
            </a:r>
          </a:p>
          <a:p>
            <a:r>
              <a:rPr lang="en-GB" dirty="0" smtClean="0"/>
              <a:t>Sexually assaulted on two separate occasions by two different traffickers.</a:t>
            </a:r>
          </a:p>
          <a:p>
            <a:r>
              <a:rPr lang="en-GB" dirty="0" smtClean="0"/>
              <a:t>Reticent to explain as both the interpreter and I were male. Hesitant as she thought we might be embarrassed about what she would describe. </a:t>
            </a:r>
          </a:p>
          <a:p>
            <a:r>
              <a:rPr lang="en-GB" dirty="0" smtClean="0"/>
              <a:t>Travelled for about a year.</a:t>
            </a:r>
          </a:p>
          <a:p>
            <a:r>
              <a:rPr lang="en-GB" dirty="0" smtClean="0"/>
              <a:t>Found in an Edinburgh nail bar, 2/12 after arrival into UK.</a:t>
            </a:r>
          </a:p>
          <a:p>
            <a:endParaRPr lang="en-GB" dirty="0" smtClean="0"/>
          </a:p>
          <a:p>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 the process</a:t>
            </a:r>
            <a:endParaRPr lang="en-GB" dirty="0"/>
          </a:p>
        </p:txBody>
      </p:sp>
      <p:sp>
        <p:nvSpPr>
          <p:cNvPr id="3" name="Content Placeholder 2"/>
          <p:cNvSpPr>
            <a:spLocks noGrp="1"/>
          </p:cNvSpPr>
          <p:nvPr>
            <p:ph idx="1"/>
          </p:nvPr>
        </p:nvSpPr>
        <p:spPr/>
        <p:txBody>
          <a:bodyPr>
            <a:normAutofit/>
          </a:bodyPr>
          <a:lstStyle/>
          <a:p>
            <a:r>
              <a:rPr lang="en-GB" sz="2800" dirty="0" smtClean="0"/>
              <a:t>IRD raised; </a:t>
            </a:r>
          </a:p>
          <a:p>
            <a:r>
              <a:rPr lang="en-GB" sz="2800" dirty="0" smtClean="0"/>
              <a:t>LAC (s.25); staying at YPC.</a:t>
            </a:r>
          </a:p>
          <a:p>
            <a:r>
              <a:rPr lang="en-GB" sz="2800" dirty="0" smtClean="0"/>
              <a:t>VRI </a:t>
            </a:r>
          </a:p>
          <a:p>
            <a:r>
              <a:rPr lang="en-GB" sz="2800" dirty="0" smtClean="0"/>
              <a:t>Initial Health Assessment (LAC Nurse)</a:t>
            </a:r>
          </a:p>
          <a:p>
            <a:r>
              <a:rPr lang="en-GB" sz="2800" dirty="0" smtClean="0"/>
              <a:t>Vulnerable Children’s Clinic</a:t>
            </a:r>
          </a:p>
          <a:p>
            <a:r>
              <a:rPr lang="en-GB" sz="2800" dirty="0" smtClean="0"/>
              <a:t>Referral to Sexual Health Clinic (Chalmers)</a:t>
            </a:r>
          </a:p>
          <a:p>
            <a:endParaRPr lang="en-GB" sz="2800" dirty="0" smtClean="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Definitions</a:t>
            </a:r>
            <a:br>
              <a:rPr lang="en-GB" dirty="0" smtClean="0"/>
            </a:br>
            <a:r>
              <a:rPr lang="en-GB" sz="2200" dirty="0" smtClean="0"/>
              <a:t>taken from the Refugee Council</a:t>
            </a:r>
            <a:endParaRPr lang="en-GB" sz="2200" dirty="0"/>
          </a:p>
        </p:txBody>
      </p:sp>
      <p:sp>
        <p:nvSpPr>
          <p:cNvPr id="3" name="Content Placeholder 2"/>
          <p:cNvSpPr>
            <a:spLocks noGrp="1"/>
          </p:cNvSpPr>
          <p:nvPr>
            <p:ph idx="1"/>
          </p:nvPr>
        </p:nvSpPr>
        <p:spPr/>
        <p:txBody>
          <a:bodyPr>
            <a:normAutofit/>
          </a:bodyPr>
          <a:lstStyle/>
          <a:p>
            <a:pPr>
              <a:buNone/>
            </a:pPr>
            <a:r>
              <a:rPr lang="en-GB" sz="2400" b="1" dirty="0" smtClean="0"/>
              <a:t>	Asylum Seeker:</a:t>
            </a:r>
          </a:p>
          <a:p>
            <a:pPr>
              <a:buNone/>
            </a:pPr>
            <a:r>
              <a:rPr lang="en-GB" sz="1800" dirty="0" smtClean="0"/>
              <a:t>	</a:t>
            </a:r>
            <a:r>
              <a:rPr lang="en-GB" sz="2000" dirty="0" smtClean="0"/>
              <a:t>someone who has lodged an application for international protection on the basis of the Refugee Convention (1951) or Article 3 of the European Convention on Human Rights, whose claim has not yet been determined.</a:t>
            </a:r>
          </a:p>
          <a:p>
            <a:endParaRPr lang="en-GB" sz="2400" b="1" dirty="0" smtClean="0"/>
          </a:p>
          <a:p>
            <a:pPr>
              <a:buNone/>
            </a:pPr>
            <a:r>
              <a:rPr lang="en-GB" sz="2400" b="1" dirty="0" smtClean="0"/>
              <a:t>	Unaccompanied children seeking asylum (UASC):</a:t>
            </a:r>
          </a:p>
          <a:p>
            <a:pPr>
              <a:buNone/>
            </a:pPr>
            <a:r>
              <a:rPr lang="en-GB" sz="2000" dirty="0" smtClean="0"/>
              <a:t>	Unaccompanied children seeking asylum are children, i.e. aged under 18 years, who have applied for asylum in their own right, who are outside their country of origin and are separated from their parents, or from their previous legal/customary primary caregiver.</a:t>
            </a:r>
          </a:p>
          <a:p>
            <a:pPr>
              <a:buNone/>
            </a:pPr>
            <a:endParaRPr lang="en-GB" sz="1600" dirty="0" smtClean="0"/>
          </a:p>
          <a:p>
            <a:pPr>
              <a:buNone/>
            </a:pPr>
            <a:endParaRPr lang="en-GB" sz="2000" dirty="0" smtClean="0"/>
          </a:p>
          <a:p>
            <a:endParaRPr lang="en-GB" sz="1800" dirty="0"/>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Definitions</a:t>
            </a:r>
            <a:br>
              <a:rPr lang="en-GB" dirty="0" smtClean="0"/>
            </a:br>
            <a:r>
              <a:rPr lang="en-GB" sz="2000" dirty="0" smtClean="0"/>
              <a:t>taken from the Refugee Council</a:t>
            </a:r>
            <a:endParaRPr lang="en-GB" sz="2000" dirty="0"/>
          </a:p>
        </p:txBody>
      </p:sp>
      <p:sp>
        <p:nvSpPr>
          <p:cNvPr id="3" name="Content Placeholder 2"/>
          <p:cNvSpPr>
            <a:spLocks noGrp="1"/>
          </p:cNvSpPr>
          <p:nvPr>
            <p:ph idx="1"/>
          </p:nvPr>
        </p:nvSpPr>
        <p:spPr/>
        <p:txBody>
          <a:bodyPr>
            <a:normAutofit fontScale="77500" lnSpcReduction="20000"/>
          </a:bodyPr>
          <a:lstStyle/>
          <a:p>
            <a:endParaRPr lang="en-GB" sz="3100" b="1" dirty="0" smtClean="0"/>
          </a:p>
          <a:p>
            <a:pPr>
              <a:buNone/>
            </a:pPr>
            <a:r>
              <a:rPr lang="en-GB" sz="3100" b="1" dirty="0" smtClean="0"/>
              <a:t>	Refugee</a:t>
            </a:r>
            <a:r>
              <a:rPr lang="en-GB" sz="4000" b="1" dirty="0" smtClean="0"/>
              <a:t>:</a:t>
            </a:r>
          </a:p>
          <a:p>
            <a:r>
              <a:rPr lang="en-GB" sz="2800" dirty="0" smtClean="0"/>
              <a:t>A refugee is a person who “owing to a well-founded fear of being persecuted for reasons of  race, religion, nationality, membership of a particular social group or political opinion, is outside the country of his nationality and is unable to or, owing to such fear, is unwilling to avail himself of the protection of that country”.</a:t>
            </a:r>
          </a:p>
          <a:p>
            <a:pPr>
              <a:buNone/>
            </a:pPr>
            <a:endParaRPr lang="en-GB" sz="2800" dirty="0" smtClean="0"/>
          </a:p>
          <a:p>
            <a:r>
              <a:rPr lang="en-GB" sz="2800" dirty="0" smtClean="0"/>
              <a:t>In the United Kingdom, refugee status is awarded to someone the Home Office recognises as a refugee as described in the Refugee Convention. A person given refugee status is normally granted leave to remain in the UK for 5 years, and at the end of that period can apply for indefinite leave to remain. </a:t>
            </a:r>
          </a:p>
          <a:p>
            <a:endParaRPr lang="en-GB" dirty="0"/>
          </a:p>
        </p:txBody>
      </p:sp>
      <p:sp>
        <p:nvSpPr>
          <p:cNvPr id="4" name="Footer Placeholder 3"/>
          <p:cNvSpPr>
            <a:spLocks noGrp="1"/>
          </p:cNvSpPr>
          <p:nvPr>
            <p:ph type="ftr" sz="quarter" idx="11"/>
          </p:nvPr>
        </p:nvSpPr>
        <p:spPr/>
        <p:txBody>
          <a:bodyPr/>
          <a:lstStyle/>
          <a:p>
            <a:r>
              <a:rPr lang="en-GB" smtClean="0"/>
              <a:t>Dr Kemal Ibrahim September 2017</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Just to clarify...</a:t>
            </a:r>
            <a:br>
              <a:rPr lang="en-GB" dirty="0" smtClean="0"/>
            </a:br>
            <a:r>
              <a:rPr lang="en-GB" sz="1800" dirty="0" smtClean="0"/>
              <a:t>Modified from the slides of Catriona McSween, Scottish Refugee Council – Scottish Guardianship Pilot (since 2010)</a:t>
            </a:r>
            <a:endParaRPr lang="en-GB" sz="1800" dirty="0"/>
          </a:p>
        </p:txBody>
      </p:sp>
      <p:sp>
        <p:nvSpPr>
          <p:cNvPr id="3" name="Content Placeholder 2"/>
          <p:cNvSpPr>
            <a:spLocks noGrp="1"/>
          </p:cNvSpPr>
          <p:nvPr>
            <p:ph idx="1"/>
          </p:nvPr>
        </p:nvSpPr>
        <p:spPr/>
        <p:txBody>
          <a:bodyPr>
            <a:normAutofit/>
          </a:bodyPr>
          <a:lstStyle/>
          <a:p>
            <a:endParaRPr lang="en-GB" sz="2800" dirty="0" smtClean="0"/>
          </a:p>
          <a:p>
            <a:r>
              <a:rPr lang="en-GB" sz="2800" dirty="0" smtClean="0"/>
              <a:t>People smuggling is a crime against a country’s borders – money is paid to allow an individual’s escape from what is considered to be an unsafe situation in their home country. </a:t>
            </a:r>
          </a:p>
          <a:p>
            <a:r>
              <a:rPr lang="en-GB" sz="2800" dirty="0" smtClean="0"/>
              <a:t>The individual travels willingly, albeit reluctantly...</a:t>
            </a:r>
          </a:p>
        </p:txBody>
      </p:sp>
      <p:sp>
        <p:nvSpPr>
          <p:cNvPr id="4" name="Footer Placeholder 3"/>
          <p:cNvSpPr>
            <a:spLocks noGrp="1"/>
          </p:cNvSpPr>
          <p:nvPr>
            <p:ph type="ftr" sz="quarter" idx="11"/>
          </p:nvPr>
        </p:nvSpPr>
        <p:spPr/>
        <p:txBody>
          <a:bodyPr/>
          <a:lstStyle/>
          <a:p>
            <a:pPr algn="ctr"/>
            <a:r>
              <a:rPr lang="en-GB" smtClean="0"/>
              <a:t>Dr Kemal Ibrahim September 2017</a:t>
            </a:r>
            <a:endParaRPr lang="en-GB"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7294</TotalTime>
  <Words>2535</Words>
  <Application>Microsoft Office PowerPoint</Application>
  <PresentationFormat>On-screen Show (4:3)</PresentationFormat>
  <Paragraphs>252</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Unaccompanied Asylum Seeking Children</vt:lpstr>
      <vt:lpstr>Case Study</vt:lpstr>
      <vt:lpstr>Case Study</vt:lpstr>
      <vt:lpstr>Case study</vt:lpstr>
      <vt:lpstr>Case study</vt:lpstr>
      <vt:lpstr>Case study: the process</vt:lpstr>
      <vt:lpstr>Definitions taken from the Refugee Council</vt:lpstr>
      <vt:lpstr>Definitions taken from the Refugee Council</vt:lpstr>
      <vt:lpstr>Just to clarify... Modified from the slides of Catriona McSween, Scottish Refugee Council – Scottish Guardianship Pilot (since 2010)</vt:lpstr>
      <vt:lpstr>Child Trafficking</vt:lpstr>
      <vt:lpstr>Types of exploitation</vt:lpstr>
      <vt:lpstr>Why does it remain hidden?</vt:lpstr>
      <vt:lpstr>Potted Case Histories</vt:lpstr>
      <vt:lpstr>Potted Histories 2</vt:lpstr>
      <vt:lpstr>Potted Histories 3</vt:lpstr>
      <vt:lpstr>Potted Histories 4</vt:lpstr>
      <vt:lpstr>Potted Histories 5</vt:lpstr>
      <vt:lpstr>Potted Histories 6</vt:lpstr>
      <vt:lpstr>Use of interpreters</vt:lpstr>
      <vt:lpstr>Working with interpreters</vt:lpstr>
      <vt:lpstr>UASC Appointments: personal practice</vt:lpstr>
      <vt:lpstr>Personal practice 2</vt:lpstr>
      <vt:lpstr>Personal practice 3</vt:lpstr>
      <vt:lpstr>Personal practice 4</vt:lpstr>
      <vt:lpstr>Personal practice 5</vt:lpstr>
      <vt:lpstr>Personal practice 6</vt:lpstr>
      <vt:lpstr>Data Analysis :</vt:lpstr>
      <vt:lpstr>Data Analysis 2</vt:lpstr>
      <vt:lpstr>Data Analysis 3</vt:lpstr>
      <vt:lpstr>Home Office Statistics</vt:lpstr>
      <vt:lpstr>Shocking Statistics 2</vt:lpstr>
      <vt:lpstr>Shocking Statistics 3</vt:lpstr>
      <vt:lpstr>Helpful Reading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Unaccompanied Asylum Seeking Children</dc:title>
  <dc:creator>Sheila</dc:creator>
  <cp:lastModifiedBy>amcintosh5</cp:lastModifiedBy>
  <cp:revision>160</cp:revision>
  <dcterms:created xsi:type="dcterms:W3CDTF">2017-03-12T20:08:53Z</dcterms:created>
  <dcterms:modified xsi:type="dcterms:W3CDTF">2017-09-27T14:11:30Z</dcterms:modified>
</cp:coreProperties>
</file>