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theme/themeOverride4.xml" ContentType="application/vnd.openxmlformats-officedocument.themeOverr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73"/>
  </p:notesMasterIdLst>
  <p:sldIdLst>
    <p:sldId id="256" r:id="rId2"/>
    <p:sldId id="278" r:id="rId3"/>
    <p:sldId id="296" r:id="rId4"/>
    <p:sldId id="304" r:id="rId5"/>
    <p:sldId id="310" r:id="rId6"/>
    <p:sldId id="298" r:id="rId7"/>
    <p:sldId id="320" r:id="rId8"/>
    <p:sldId id="321" r:id="rId9"/>
    <p:sldId id="361" r:id="rId10"/>
    <p:sldId id="400" r:id="rId11"/>
    <p:sldId id="322" r:id="rId12"/>
    <p:sldId id="376" r:id="rId13"/>
    <p:sldId id="367" r:id="rId14"/>
    <p:sldId id="311" r:id="rId15"/>
    <p:sldId id="315" r:id="rId16"/>
    <p:sldId id="312" r:id="rId17"/>
    <p:sldId id="313" r:id="rId18"/>
    <p:sldId id="299" r:id="rId19"/>
    <p:sldId id="317" r:id="rId20"/>
    <p:sldId id="379" r:id="rId21"/>
    <p:sldId id="352" r:id="rId22"/>
    <p:sldId id="323" r:id="rId23"/>
    <p:sldId id="314" r:id="rId24"/>
    <p:sldId id="324" r:id="rId25"/>
    <p:sldId id="300" r:id="rId26"/>
    <p:sldId id="308" r:id="rId27"/>
    <p:sldId id="309" r:id="rId28"/>
    <p:sldId id="327" r:id="rId29"/>
    <p:sldId id="269" r:id="rId30"/>
    <p:sldId id="328" r:id="rId31"/>
    <p:sldId id="340" r:id="rId32"/>
    <p:sldId id="341" r:id="rId33"/>
    <p:sldId id="357" r:id="rId34"/>
    <p:sldId id="383" r:id="rId35"/>
    <p:sldId id="385" r:id="rId36"/>
    <p:sldId id="305" r:id="rId37"/>
    <p:sldId id="326" r:id="rId38"/>
    <p:sldId id="332" r:id="rId39"/>
    <p:sldId id="333" r:id="rId40"/>
    <p:sldId id="334" r:id="rId41"/>
    <p:sldId id="258" r:id="rId42"/>
    <p:sldId id="264" r:id="rId43"/>
    <p:sldId id="342" r:id="rId44"/>
    <p:sldId id="329" r:id="rId45"/>
    <p:sldId id="343" r:id="rId46"/>
    <p:sldId id="344" r:id="rId47"/>
    <p:sldId id="345" r:id="rId48"/>
    <p:sldId id="346" r:id="rId49"/>
    <p:sldId id="380" r:id="rId50"/>
    <p:sldId id="381" r:id="rId51"/>
    <p:sldId id="382" r:id="rId52"/>
    <p:sldId id="347" r:id="rId53"/>
    <p:sldId id="348" r:id="rId54"/>
    <p:sldId id="295" r:id="rId55"/>
    <p:sldId id="274" r:id="rId56"/>
    <p:sldId id="325" r:id="rId57"/>
    <p:sldId id="384" r:id="rId58"/>
    <p:sldId id="386" r:id="rId59"/>
    <p:sldId id="387" r:id="rId60"/>
    <p:sldId id="388" r:id="rId61"/>
    <p:sldId id="389" r:id="rId62"/>
    <p:sldId id="390" r:id="rId63"/>
    <p:sldId id="392" r:id="rId64"/>
    <p:sldId id="391" r:id="rId65"/>
    <p:sldId id="393" r:id="rId66"/>
    <p:sldId id="396" r:id="rId67"/>
    <p:sldId id="377" r:id="rId68"/>
    <p:sldId id="378" r:id="rId69"/>
    <p:sldId id="394" r:id="rId70"/>
    <p:sldId id="293" r:id="rId71"/>
    <p:sldId id="335" r:id="rId7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147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7881E8E4-04D4-42E0-8178-2A71C9367243}" type="datetimeFigureOut">
              <a:rPr lang="en-GB"/>
              <a:pPr>
                <a:defRPr/>
              </a:pPr>
              <a:t>03/10/2017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EA78212-4239-418A-95C3-71D02E126CE3}"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smtClean="0"/>
              <a:t>Introduce self, FGM work</a:t>
            </a:r>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290778-3C48-429C-867A-A6730A78FAC4}" type="slidenum">
              <a:rPr lang="en-GB"/>
              <a:pPr fontAlgn="base">
                <a:spcBef>
                  <a:spcPct val="0"/>
                </a:spcBef>
                <a:spcAft>
                  <a:spcPct val="0"/>
                </a:spcAft>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smtClean="0"/>
              <a:t>Media and literature attention</a:t>
            </a:r>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EC5C61-0499-4C3E-B755-94EABB3DA46C}" type="slidenum">
              <a:rPr lang="en-GB"/>
              <a:pPr fontAlgn="base">
                <a:spcBef>
                  <a:spcPct val="0"/>
                </a:spcBef>
                <a:spcAft>
                  <a:spcPct val="0"/>
                </a:spcAft>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b="1" smtClean="0">
                <a:ea typeface="ＭＳ Ｐゴシック" pitchFamily="34" charset="-128"/>
              </a:rPr>
              <a:t>Information for participants:</a:t>
            </a:r>
          </a:p>
          <a:p>
            <a:endParaRPr lang="en-US" smtClean="0">
              <a:ea typeface="ＭＳ Ｐゴシック" pitchFamily="34" charset="-128"/>
            </a:endParaRPr>
          </a:p>
          <a:p>
            <a:r>
              <a:rPr lang="en-US" smtClean="0">
                <a:ea typeface="ＭＳ Ｐゴシック" pitchFamily="34" charset="-128"/>
              </a:rPr>
              <a:t>Please note that this is based on nationality and it should not be assumed that all these mothers will have been subjected to FGM, nor that all these girls are at risk.</a:t>
            </a:r>
          </a:p>
          <a:p>
            <a:endParaRPr lang="en-US" smtClean="0">
              <a:ea typeface="ＭＳ Ｐゴシック" pitchFamily="34" charset="-128"/>
            </a:endParaRPr>
          </a:p>
          <a:p>
            <a:endParaRPr lang="en-US" smtClean="0">
              <a:ea typeface="ＭＳ Ｐゴシック" pitchFamily="34" charset="-128"/>
            </a:endParaRPr>
          </a:p>
        </p:txBody>
      </p:sp>
      <p:sp>
        <p:nvSpPr>
          <p:cNvPr id="4" name="Slide Number Placeholder 3"/>
          <p:cNvSpPr>
            <a:spLocks noGrp="1"/>
          </p:cNvSpPr>
          <p:nvPr>
            <p:ph type="sldNum" sz="quarter" idx="5"/>
          </p:nvPr>
        </p:nvSpPr>
        <p:spPr/>
        <p:txBody>
          <a:bodyPr/>
          <a:lstStyle/>
          <a:p>
            <a:fld id="{590601CB-BAF6-4640-94DD-18FF3292ABB8}" type="slidenum">
              <a:rPr lang="en-US"/>
              <a:pPr/>
              <a:t>20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1607179-06AF-46B6-907A-80DB98D288E4}" type="slidenum">
              <a:rPr lang="en-GB"/>
              <a:pPr fontAlgn="base">
                <a:spcBef>
                  <a:spcPct val="0"/>
                </a:spcBef>
                <a:spcAft>
                  <a:spcPct val="0"/>
                </a:spcAft>
                <a:defRPr/>
              </a:pPr>
              <a:t>49</a:t>
            </a:fld>
            <a:endParaRPr lang="en-GB"/>
          </a:p>
        </p:txBody>
      </p:sp>
      <p:sp>
        <p:nvSpPr>
          <p:cNvPr id="286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Slide shows increasing risk with different know risk factors.</a:t>
            </a:r>
          </a:p>
          <a:p>
            <a:pPr eaLnBrk="1" hangingPunct="1">
              <a:spcBef>
                <a:spcPct val="0"/>
              </a:spcBef>
            </a:pPr>
            <a:r>
              <a:rPr lang="en-GB" smtClean="0"/>
              <a:t>However, most important point is that risk factors are not that reliable, and most agencies are not aware of them, leaving substantial number of most at risk girls unidentifiable.</a:t>
            </a:r>
          </a:p>
          <a:p>
            <a:pPr eaLnBrk="1" hangingPunct="1">
              <a:spcBef>
                <a:spcPct val="0"/>
              </a:spcBef>
            </a:pPr>
            <a:r>
              <a:rPr lang="en-GB" smtClean="0"/>
              <a:t>Hence importance of public health/ population level work, and not alienating communities by child protection actions.</a:t>
            </a:r>
          </a:p>
          <a:p>
            <a:pPr eaLnBrk="1" hangingPunct="1">
              <a:spcBef>
                <a:spcPct val="0"/>
              </a:spcBef>
            </a:pPr>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It is not practical to have an IRD for every child in Lothian whose family have origins in a country with communities known to practice FGM.</a:t>
            </a:r>
          </a:p>
          <a:p>
            <a:pPr eaLnBrk="1" hangingPunct="1">
              <a:spcBef>
                <a:spcPct val="0"/>
              </a:spcBef>
            </a:pPr>
            <a:r>
              <a:rPr lang="en-GB" smtClean="0"/>
              <a:t>Most of the time, we will not know if a mother has experienced FGM or not.</a:t>
            </a:r>
          </a:p>
          <a:p>
            <a:pPr eaLnBrk="1" hangingPunct="1">
              <a:spcBef>
                <a:spcPct val="0"/>
              </a:spcBef>
            </a:pPr>
            <a:r>
              <a:rPr lang="en-GB" smtClean="0"/>
              <a:t>When it is known that a mother has experienced FGM, she is often very protective of her daughter with regard to this, which can be easily established in a consultation.</a:t>
            </a:r>
          </a:p>
          <a:p>
            <a:pPr eaLnBrk="1" hangingPunct="1">
              <a:spcBef>
                <a:spcPct val="0"/>
              </a:spcBef>
            </a:pPr>
            <a:r>
              <a:rPr lang="en-GB" smtClean="0"/>
              <a:t>If this is not the case, then this is regarded as ‘non-protective views’ and takes to IRD threshold.</a:t>
            </a:r>
          </a:p>
          <a:p>
            <a:pPr eaLnBrk="1" hangingPunct="1">
              <a:spcBef>
                <a:spcPct val="0"/>
              </a:spcBef>
            </a:pPr>
            <a:endParaRPr lang="en-GB" smtClean="0"/>
          </a:p>
          <a:p>
            <a:pPr eaLnBrk="1" hangingPunct="1">
              <a:spcBef>
                <a:spcPct val="0"/>
              </a:spcBef>
            </a:pPr>
            <a:endParaRPr lang="en-GB" smtClean="0"/>
          </a:p>
          <a:p>
            <a:pPr eaLnBrk="1" hangingPunct="1">
              <a:spcBef>
                <a:spcPct val="0"/>
              </a:spcBef>
            </a:pPr>
            <a:endParaRPr lang="en-GB" smtClean="0"/>
          </a:p>
        </p:txBody>
      </p:sp>
      <p:sp>
        <p:nvSpPr>
          <p:cNvPr id="296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A593A78-83C0-4D0C-A012-4F0817E8F018}" type="slidenum">
              <a:rPr lang="en-GB"/>
              <a:pPr fontAlgn="base">
                <a:spcBef>
                  <a:spcPct val="0"/>
                </a:spcBef>
                <a:spcAft>
                  <a:spcPct val="0"/>
                </a:spcAft>
                <a:defRPr/>
              </a:pPr>
              <a:t>50</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xfrm>
            <a:off x="1143000" y="685800"/>
            <a:ext cx="4572000" cy="3429000"/>
          </a:xfrm>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smtClean="0"/>
              <a:t>For cases where discussions should take place (below IRD threshold) the groups that has no clear ‘way in’ by a professional equipped to discuss FGM is school aged girls.</a:t>
            </a:r>
          </a:p>
          <a:p>
            <a:pPr eaLnBrk="1" hangingPunct="1">
              <a:spcBef>
                <a:spcPct val="0"/>
              </a:spcBef>
            </a:pPr>
            <a:r>
              <a:rPr lang="en-GB" smtClean="0"/>
              <a:t>This is a difficulty whether there is IRD or not; challenge of ‘cold calling’ parent on basis of country of origin. Probably SW. </a:t>
            </a:r>
          </a:p>
          <a:p>
            <a:pPr eaLnBrk="1" hangingPunct="1">
              <a:spcBef>
                <a:spcPct val="0"/>
              </a:spcBef>
            </a:pPr>
            <a:endParaRPr lang="en-GB" smtClean="0"/>
          </a:p>
        </p:txBody>
      </p:sp>
      <p:sp>
        <p:nvSpPr>
          <p:cNvPr id="317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0EC302-ACEF-40FE-8E71-461398CBF663}" type="slidenum">
              <a:rPr lang="en-GB"/>
              <a:pPr fontAlgn="base">
                <a:spcBef>
                  <a:spcPct val="0"/>
                </a:spcBef>
                <a:spcAft>
                  <a:spcPct val="0"/>
                </a:spcAft>
                <a:defRPr/>
              </a:pPr>
              <a:t>51</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Susan</a:t>
            </a:r>
            <a:endParaRPr lang="en-GB" dirty="0"/>
          </a:p>
        </p:txBody>
      </p:sp>
      <p:sp>
        <p:nvSpPr>
          <p:cNvPr id="4" name="Slide Number Placeholder 3"/>
          <p:cNvSpPr>
            <a:spLocks noGrp="1"/>
          </p:cNvSpPr>
          <p:nvPr>
            <p:ph type="sldNum" sz="quarter" idx="10"/>
          </p:nvPr>
        </p:nvSpPr>
        <p:spPr/>
        <p:txBody>
          <a:bodyPr/>
          <a:lstStyle/>
          <a:p>
            <a:fld id="{588EA474-B749-4479-AA67-A6263CFC4AFD}" type="slidenum">
              <a:rPr lang="en-GB" smtClean="0"/>
              <a:pPr/>
              <a:t>57</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
          <p:cNvGrpSpPr>
            <a:grpSpLocks/>
          </p:cNvGrpSpPr>
          <p:nvPr/>
        </p:nvGrpSpPr>
        <p:grpSpPr bwMode="auto">
          <a:xfrm>
            <a:off x="-3175" y="4953000"/>
            <a:ext cx="9147175" cy="1911350"/>
            <a:chOff x="-3765" y="4832896"/>
            <a:chExt cx="9147765" cy="2032192"/>
          </a:xfrm>
        </p:grpSpPr>
        <p:sp>
          <p:nvSpPr>
            <p:cNvPr id="6" name="Freeform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Freeform 7"/>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8"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smtClean="0">
                <a:solidFill>
                  <a:srgbClr val="FFFFFF"/>
                </a:solidFill>
              </a:defRPr>
            </a:lvl1pPr>
            <a:extLst/>
          </a:lstStyle>
          <a:p>
            <a:pPr>
              <a:defRPr/>
            </a:pPr>
            <a:fld id="{8EEFCCC3-56CC-44FA-89B7-2E955B6C4FF5}" type="datetimeFigureOut">
              <a:rPr lang="en-GB"/>
              <a:pPr>
                <a:defRPr/>
              </a:pPr>
              <a:t>03/10/2017</a:t>
            </a:fld>
            <a:endParaRPr lang="en-GB"/>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GB"/>
          </a:p>
        </p:txBody>
      </p:sp>
      <p:sp>
        <p:nvSpPr>
          <p:cNvPr id="13" name="Slide Number Placeholder 26"/>
          <p:cNvSpPr>
            <a:spLocks noGrp="1"/>
          </p:cNvSpPr>
          <p:nvPr>
            <p:ph type="sldNum" sz="quarter" idx="12"/>
          </p:nvPr>
        </p:nvSpPr>
        <p:spPr/>
        <p:txBody>
          <a:bodyPr/>
          <a:lstStyle>
            <a:lvl1pPr>
              <a:defRPr smtClean="0">
                <a:solidFill>
                  <a:srgbClr val="FFFFFF"/>
                </a:solidFill>
              </a:defRPr>
            </a:lvl1pPr>
            <a:extLst/>
          </a:lstStyle>
          <a:p>
            <a:pPr>
              <a:defRPr/>
            </a:pPr>
            <a:fld id="{3F84757F-0E78-46D7-AF65-898DFB2C2E10}"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DD1C260D-C77D-4925-9721-56DC01F7D013}" type="datetimeFigureOut">
              <a:rPr lang="en-GB"/>
              <a:pPr>
                <a:defRPr/>
              </a:pPr>
              <a:t>03/10/2017</a:t>
            </a:fld>
            <a:endParaRPr lang="en-GB"/>
          </a:p>
        </p:txBody>
      </p:sp>
      <p:sp>
        <p:nvSpPr>
          <p:cNvPr id="5" name="Footer Placeholder 21"/>
          <p:cNvSpPr>
            <a:spLocks noGrp="1"/>
          </p:cNvSpPr>
          <p:nvPr>
            <p:ph type="ftr" sz="quarter" idx="11"/>
          </p:nvPr>
        </p:nvSpPr>
        <p:spPr/>
        <p:txBody>
          <a:bodyPr/>
          <a:lstStyle>
            <a:lvl1pPr>
              <a:defRPr/>
            </a:lvl1pPr>
          </a:lstStyle>
          <a:p>
            <a:pPr>
              <a:defRPr/>
            </a:pPr>
            <a:endParaRPr lang="en-GB"/>
          </a:p>
        </p:txBody>
      </p:sp>
      <p:sp>
        <p:nvSpPr>
          <p:cNvPr id="6" name="Slide Number Placeholder 17"/>
          <p:cNvSpPr>
            <a:spLocks noGrp="1"/>
          </p:cNvSpPr>
          <p:nvPr>
            <p:ph type="sldNum" sz="quarter" idx="12"/>
          </p:nvPr>
        </p:nvSpPr>
        <p:spPr/>
        <p:txBody>
          <a:bodyPr/>
          <a:lstStyle>
            <a:lvl1pPr>
              <a:defRPr/>
            </a:lvl1pPr>
          </a:lstStyle>
          <a:p>
            <a:pPr>
              <a:defRPr/>
            </a:pPr>
            <a:fld id="{352B3465-C8E2-4D10-99EA-DE79746C16CB}"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B1F2934D-F94F-4D2E-B76B-20629A04620B}" type="datetimeFigureOut">
              <a:rPr lang="en-GB"/>
              <a:pPr>
                <a:defRPr/>
              </a:pPr>
              <a:t>03/10/2017</a:t>
            </a:fld>
            <a:endParaRPr lang="en-GB"/>
          </a:p>
        </p:txBody>
      </p:sp>
      <p:sp>
        <p:nvSpPr>
          <p:cNvPr id="5" name="Footer Placeholder 21"/>
          <p:cNvSpPr>
            <a:spLocks noGrp="1"/>
          </p:cNvSpPr>
          <p:nvPr>
            <p:ph type="ftr" sz="quarter" idx="11"/>
          </p:nvPr>
        </p:nvSpPr>
        <p:spPr/>
        <p:txBody>
          <a:bodyPr/>
          <a:lstStyle>
            <a:lvl1pPr>
              <a:defRPr/>
            </a:lvl1pPr>
          </a:lstStyle>
          <a:p>
            <a:pPr>
              <a:defRPr/>
            </a:pPr>
            <a:endParaRPr lang="en-GB"/>
          </a:p>
        </p:txBody>
      </p:sp>
      <p:sp>
        <p:nvSpPr>
          <p:cNvPr id="6" name="Slide Number Placeholder 17"/>
          <p:cNvSpPr>
            <a:spLocks noGrp="1"/>
          </p:cNvSpPr>
          <p:nvPr>
            <p:ph type="sldNum" sz="quarter" idx="12"/>
          </p:nvPr>
        </p:nvSpPr>
        <p:spPr/>
        <p:txBody>
          <a:bodyPr/>
          <a:lstStyle>
            <a:lvl1pPr>
              <a:defRPr/>
            </a:lvl1pPr>
          </a:lstStyle>
          <a:p>
            <a:pPr>
              <a:defRPr/>
            </a:pPr>
            <a:fld id="{9EEA9055-F943-4C8F-A793-74EEE1390043}"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E420BD60-4ABF-4A4E-8B07-8D01A59BE672}" type="datetimeFigureOut">
              <a:rPr lang="en-GB"/>
              <a:pPr>
                <a:defRPr/>
              </a:pPr>
              <a:t>03/10/2017</a:t>
            </a:fld>
            <a:endParaRPr lang="en-GB"/>
          </a:p>
        </p:txBody>
      </p:sp>
      <p:sp>
        <p:nvSpPr>
          <p:cNvPr id="5" name="Footer Placeholder 21"/>
          <p:cNvSpPr>
            <a:spLocks noGrp="1"/>
          </p:cNvSpPr>
          <p:nvPr>
            <p:ph type="ftr" sz="quarter" idx="11"/>
          </p:nvPr>
        </p:nvSpPr>
        <p:spPr/>
        <p:txBody>
          <a:bodyPr/>
          <a:lstStyle>
            <a:lvl1pPr>
              <a:defRPr/>
            </a:lvl1pPr>
          </a:lstStyle>
          <a:p>
            <a:pPr>
              <a:defRPr/>
            </a:pPr>
            <a:endParaRPr lang="en-GB"/>
          </a:p>
        </p:txBody>
      </p:sp>
      <p:sp>
        <p:nvSpPr>
          <p:cNvPr id="6" name="Slide Number Placeholder 17"/>
          <p:cNvSpPr>
            <a:spLocks noGrp="1"/>
          </p:cNvSpPr>
          <p:nvPr>
            <p:ph type="sldNum" sz="quarter" idx="12"/>
          </p:nvPr>
        </p:nvSpPr>
        <p:spPr/>
        <p:txBody>
          <a:bodyPr/>
          <a:lstStyle>
            <a:lvl1pPr>
              <a:defRPr/>
            </a:lvl1pPr>
          </a:lstStyle>
          <a:p>
            <a:pPr>
              <a:defRPr/>
            </a:pPr>
            <a:fld id="{8DBC1C2B-AC60-4BE4-8C12-B31E612A38F0}"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4" name="Chevron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6A35A13C-29FA-445E-AB59-AEB2B6C365D0}" type="datetimeFigureOut">
              <a:rPr lang="en-GB"/>
              <a:pPr>
                <a:defRPr/>
              </a:pPr>
              <a:t>03/10/2017</a:t>
            </a:fld>
            <a:endParaRPr lang="en-GB"/>
          </a:p>
        </p:txBody>
      </p:sp>
      <p:sp>
        <p:nvSpPr>
          <p:cNvPr id="7" name="Footer Placeholder 4"/>
          <p:cNvSpPr>
            <a:spLocks noGrp="1"/>
          </p:cNvSpPr>
          <p:nvPr>
            <p:ph type="ftr" sz="quarter" idx="11"/>
          </p:nvPr>
        </p:nvSpPr>
        <p:spPr/>
        <p:txBody>
          <a:bodyPr/>
          <a:lstStyle>
            <a:lvl1pPr>
              <a:defRPr/>
            </a:lvl1pPr>
            <a:extLst/>
          </a:lstStyle>
          <a:p>
            <a:pPr>
              <a:defRPr/>
            </a:pPr>
            <a:endParaRPr lang="en-GB"/>
          </a:p>
        </p:txBody>
      </p:sp>
      <p:sp>
        <p:nvSpPr>
          <p:cNvPr id="8" name="Slide Number Placeholder 5"/>
          <p:cNvSpPr>
            <a:spLocks noGrp="1"/>
          </p:cNvSpPr>
          <p:nvPr>
            <p:ph type="sldNum" sz="quarter" idx="12"/>
          </p:nvPr>
        </p:nvSpPr>
        <p:spPr/>
        <p:txBody>
          <a:bodyPr/>
          <a:lstStyle>
            <a:lvl1pPr>
              <a:defRPr/>
            </a:lvl1pPr>
            <a:extLst/>
          </a:lstStyle>
          <a:p>
            <a:pPr>
              <a:defRPr/>
            </a:pPr>
            <a:fld id="{9BB2EC53-1CAA-481B-8707-27E030028185}" type="slidenum">
              <a:rPr lang="en-GB"/>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F1D79761-5922-4141-ABC0-ACDC821566A0}" type="datetimeFigureOut">
              <a:rPr lang="en-GB"/>
              <a:pPr>
                <a:defRPr/>
              </a:pPr>
              <a:t>03/10/2017</a:t>
            </a:fld>
            <a:endParaRPr lang="en-GB"/>
          </a:p>
        </p:txBody>
      </p:sp>
      <p:sp>
        <p:nvSpPr>
          <p:cNvPr id="6" name="Footer Placeholder 5"/>
          <p:cNvSpPr>
            <a:spLocks noGrp="1"/>
          </p:cNvSpPr>
          <p:nvPr>
            <p:ph type="ftr" sz="quarter" idx="11"/>
          </p:nvPr>
        </p:nvSpPr>
        <p:spPr/>
        <p:txBody>
          <a:bodyPr/>
          <a:lstStyle>
            <a:lvl1pPr>
              <a:defRPr/>
            </a:lvl1pPr>
            <a:extLst/>
          </a:lstStyle>
          <a:p>
            <a:pPr>
              <a:defRPr/>
            </a:pPr>
            <a:endParaRPr lang="en-GB"/>
          </a:p>
        </p:txBody>
      </p:sp>
      <p:sp>
        <p:nvSpPr>
          <p:cNvPr id="7" name="Slide Number Placeholder 6"/>
          <p:cNvSpPr>
            <a:spLocks noGrp="1"/>
          </p:cNvSpPr>
          <p:nvPr>
            <p:ph type="sldNum" sz="quarter" idx="12"/>
          </p:nvPr>
        </p:nvSpPr>
        <p:spPr/>
        <p:txBody>
          <a:bodyPr/>
          <a:lstStyle>
            <a:lvl1pPr>
              <a:defRPr/>
            </a:lvl1pPr>
            <a:extLst/>
          </a:lstStyle>
          <a:p>
            <a:pPr>
              <a:defRPr/>
            </a:pPr>
            <a:fld id="{1A76F29F-DB27-4FCA-930F-F3355E8971C8}" type="slidenum">
              <a:rPr lang="en-GB"/>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DE273CB0-E0C8-4D2E-9BE3-2B151FE881CD}" type="datetimeFigureOut">
              <a:rPr lang="en-GB"/>
              <a:pPr>
                <a:defRPr/>
              </a:pPr>
              <a:t>03/10/2017</a:t>
            </a:fld>
            <a:endParaRPr lang="en-GB"/>
          </a:p>
        </p:txBody>
      </p:sp>
      <p:sp>
        <p:nvSpPr>
          <p:cNvPr id="8" name="Footer Placeholder 7"/>
          <p:cNvSpPr>
            <a:spLocks noGrp="1"/>
          </p:cNvSpPr>
          <p:nvPr>
            <p:ph type="ftr" sz="quarter" idx="11"/>
          </p:nvPr>
        </p:nvSpPr>
        <p:spPr/>
        <p:txBody>
          <a:bodyPr/>
          <a:lstStyle>
            <a:lvl1pPr>
              <a:defRPr/>
            </a:lvl1pPr>
            <a:extLst/>
          </a:lstStyle>
          <a:p>
            <a:pPr>
              <a:defRPr/>
            </a:pPr>
            <a:endParaRPr lang="en-GB"/>
          </a:p>
        </p:txBody>
      </p:sp>
      <p:sp>
        <p:nvSpPr>
          <p:cNvPr id="9" name="Slide Number Placeholder 8"/>
          <p:cNvSpPr>
            <a:spLocks noGrp="1"/>
          </p:cNvSpPr>
          <p:nvPr>
            <p:ph type="sldNum" sz="quarter" idx="12"/>
          </p:nvPr>
        </p:nvSpPr>
        <p:spPr/>
        <p:txBody>
          <a:bodyPr/>
          <a:lstStyle>
            <a:lvl1pPr>
              <a:defRPr/>
            </a:lvl1pPr>
            <a:extLst/>
          </a:lstStyle>
          <a:p>
            <a:pPr>
              <a:defRPr/>
            </a:pPr>
            <a:fld id="{919A1137-C38A-48B1-81C0-473B81933888}" type="slidenum">
              <a:rPr lang="en-GB"/>
              <a:pPr>
                <a:defRPr/>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A5320808-8AF7-4E19-ADDD-7A65FC6213EF}" type="datetimeFigureOut">
              <a:rPr lang="en-GB"/>
              <a:pPr>
                <a:defRPr/>
              </a:pPr>
              <a:t>03/10/2017</a:t>
            </a:fld>
            <a:endParaRPr lang="en-GB"/>
          </a:p>
        </p:txBody>
      </p:sp>
      <p:sp>
        <p:nvSpPr>
          <p:cNvPr id="4" name="Footer Placeholder 3"/>
          <p:cNvSpPr>
            <a:spLocks noGrp="1"/>
          </p:cNvSpPr>
          <p:nvPr>
            <p:ph type="ftr" sz="quarter" idx="11"/>
          </p:nvPr>
        </p:nvSpPr>
        <p:spPr/>
        <p:txBody>
          <a:bodyPr/>
          <a:lstStyle>
            <a:lvl1pPr>
              <a:defRPr/>
            </a:lvl1pPr>
            <a:extLst/>
          </a:lstStyle>
          <a:p>
            <a:pPr>
              <a:defRPr/>
            </a:pPr>
            <a:endParaRPr lang="en-GB"/>
          </a:p>
        </p:txBody>
      </p:sp>
      <p:sp>
        <p:nvSpPr>
          <p:cNvPr id="5" name="Slide Number Placeholder 4"/>
          <p:cNvSpPr>
            <a:spLocks noGrp="1"/>
          </p:cNvSpPr>
          <p:nvPr>
            <p:ph type="sldNum" sz="quarter" idx="12"/>
          </p:nvPr>
        </p:nvSpPr>
        <p:spPr/>
        <p:txBody>
          <a:bodyPr/>
          <a:lstStyle>
            <a:lvl1pPr>
              <a:defRPr/>
            </a:lvl1pPr>
            <a:extLst/>
          </a:lstStyle>
          <a:p>
            <a:pPr>
              <a:defRPr/>
            </a:pPr>
            <a:fld id="{48FED61C-505F-4BD3-8BD2-404BF3B21413}" type="slidenum">
              <a:rPr lang="en-GB"/>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FC6DE1F0-2C61-4018-9AAB-83FB3B3DAAED}" type="datetimeFigureOut">
              <a:rPr lang="en-GB"/>
              <a:pPr>
                <a:defRPr/>
              </a:pPr>
              <a:t>03/10/2017</a:t>
            </a:fld>
            <a:endParaRPr lang="en-GB"/>
          </a:p>
        </p:txBody>
      </p:sp>
      <p:sp>
        <p:nvSpPr>
          <p:cNvPr id="3" name="Footer Placeholder 21"/>
          <p:cNvSpPr>
            <a:spLocks noGrp="1"/>
          </p:cNvSpPr>
          <p:nvPr>
            <p:ph type="ftr" sz="quarter" idx="11"/>
          </p:nvPr>
        </p:nvSpPr>
        <p:spPr/>
        <p:txBody>
          <a:bodyPr/>
          <a:lstStyle>
            <a:lvl1pPr>
              <a:defRPr/>
            </a:lvl1pPr>
          </a:lstStyle>
          <a:p>
            <a:pPr>
              <a:defRPr/>
            </a:pPr>
            <a:endParaRPr lang="en-GB"/>
          </a:p>
        </p:txBody>
      </p:sp>
      <p:sp>
        <p:nvSpPr>
          <p:cNvPr id="4" name="Slide Number Placeholder 17"/>
          <p:cNvSpPr>
            <a:spLocks noGrp="1"/>
          </p:cNvSpPr>
          <p:nvPr>
            <p:ph type="sldNum" sz="quarter" idx="12"/>
          </p:nvPr>
        </p:nvSpPr>
        <p:spPr/>
        <p:txBody>
          <a:bodyPr/>
          <a:lstStyle>
            <a:lvl1pPr>
              <a:defRPr/>
            </a:lvl1pPr>
          </a:lstStyle>
          <a:p>
            <a:pPr>
              <a:defRPr/>
            </a:pPr>
            <a:fld id="{207C7227-A6FC-4FCD-A871-F1CA645CB193}"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D8CC2256-13CB-48AE-958E-D28AC50F895A}" type="datetimeFigureOut">
              <a:rPr lang="en-GB"/>
              <a:pPr>
                <a:defRPr/>
              </a:pPr>
              <a:t>03/10/2017</a:t>
            </a:fld>
            <a:endParaRPr lang="en-GB"/>
          </a:p>
        </p:txBody>
      </p:sp>
      <p:sp>
        <p:nvSpPr>
          <p:cNvPr id="6" name="Footer Placeholder 5"/>
          <p:cNvSpPr>
            <a:spLocks noGrp="1"/>
          </p:cNvSpPr>
          <p:nvPr>
            <p:ph type="ftr" sz="quarter" idx="11"/>
          </p:nvPr>
        </p:nvSpPr>
        <p:spPr/>
        <p:txBody>
          <a:bodyPr/>
          <a:lstStyle>
            <a:lvl1pPr>
              <a:defRPr/>
            </a:lvl1pPr>
            <a:extLst/>
          </a:lstStyle>
          <a:p>
            <a:pPr>
              <a:defRPr/>
            </a:pPr>
            <a:endParaRPr lang="en-GB"/>
          </a:p>
        </p:txBody>
      </p:sp>
      <p:sp>
        <p:nvSpPr>
          <p:cNvPr id="7" name="Slide Number Placeholder 6"/>
          <p:cNvSpPr>
            <a:spLocks noGrp="1"/>
          </p:cNvSpPr>
          <p:nvPr>
            <p:ph type="sldNum" sz="quarter" idx="12"/>
          </p:nvPr>
        </p:nvSpPr>
        <p:spPr/>
        <p:txBody>
          <a:bodyPr/>
          <a:lstStyle>
            <a:lvl1pPr>
              <a:defRPr/>
            </a:lvl1pPr>
            <a:extLst/>
          </a:lstStyle>
          <a:p>
            <a:pPr>
              <a:defRPr/>
            </a:pPr>
            <a:fld id="{0AAD770D-6298-4990-A81D-109DE831492E}" type="slidenum">
              <a:rPr lang="en-GB"/>
              <a:pPr>
                <a:defRPr/>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5" name="Freeform 7"/>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6" name="Freeform 8"/>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Right Triangle 9"/>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smtClean="0">
                <a:solidFill>
                  <a:schemeClr val="tx1"/>
                </a:solidFill>
              </a:defRPr>
            </a:lvl1pPr>
            <a:extLst/>
          </a:lstStyle>
          <a:p>
            <a:pPr>
              <a:defRPr/>
            </a:pPr>
            <a:fld id="{FC5148E9-1C72-4534-B7B5-D1D553CBA0C2}" type="datetimeFigureOut">
              <a:rPr lang="en-GB"/>
              <a:pPr>
                <a:defRPr/>
              </a:pPr>
              <a:t>03/10/2017</a:t>
            </a:fld>
            <a:endParaRPr lang="en-GB"/>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GB"/>
          </a:p>
        </p:txBody>
      </p:sp>
      <p:sp>
        <p:nvSpPr>
          <p:cNvPr id="13" name="Slide Number Placeholder 6"/>
          <p:cNvSpPr>
            <a:spLocks noGrp="1"/>
          </p:cNvSpPr>
          <p:nvPr>
            <p:ph type="sldNum" sz="quarter" idx="12"/>
          </p:nvPr>
        </p:nvSpPr>
        <p:spPr/>
        <p:txBody>
          <a:bodyPr/>
          <a:lstStyle>
            <a:lvl1pPr>
              <a:defRPr smtClean="0">
                <a:solidFill>
                  <a:schemeClr val="tx1"/>
                </a:solidFill>
              </a:defRPr>
            </a:lvl1pPr>
            <a:extLst/>
          </a:lstStyle>
          <a:p>
            <a:pPr>
              <a:defRPr/>
            </a:pPr>
            <a:fld id="{55537EE7-1BB5-42BB-8BA2-128351378AE7}" type="slidenum">
              <a:rPr lang="en-GB"/>
              <a:pPr>
                <a:defRPr/>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smtClean="0">
                <a:solidFill>
                  <a:schemeClr val="tx1"/>
                </a:solidFill>
                <a:latin typeface="+mn-lt"/>
              </a:defRPr>
            </a:lvl1pPr>
            <a:extLst/>
          </a:lstStyle>
          <a:p>
            <a:pPr>
              <a:defRPr/>
            </a:pPr>
            <a:fld id="{FDEDB83F-3334-4D03-89AF-670332D8B63F}" type="datetimeFigureOut">
              <a:rPr lang="en-GB"/>
              <a:pPr>
                <a:defRPr/>
              </a:pPr>
              <a:t>03/10/2017</a:t>
            </a:fld>
            <a:endParaRPr lang="en-GB"/>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n-GB"/>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smtClean="0">
                <a:solidFill>
                  <a:schemeClr val="tx1"/>
                </a:solidFill>
                <a:latin typeface="+mn-lt"/>
              </a:defRPr>
            </a:lvl1pPr>
            <a:extLst/>
          </a:lstStyle>
          <a:p>
            <a:pPr>
              <a:defRPr/>
            </a:pPr>
            <a:fld id="{F2CB01BF-E1F7-454C-9992-2AADA7F550A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864" r:id="rId1"/>
    <p:sldLayoutId id="2147483860" r:id="rId2"/>
    <p:sldLayoutId id="2147483865" r:id="rId3"/>
    <p:sldLayoutId id="2147483866" r:id="rId4"/>
    <p:sldLayoutId id="2147483867" r:id="rId5"/>
    <p:sldLayoutId id="2147483868" r:id="rId6"/>
    <p:sldLayoutId id="2147483861" r:id="rId7"/>
    <p:sldLayoutId id="2147483869" r:id="rId8"/>
    <p:sldLayoutId id="2147483870" r:id="rId9"/>
    <p:sldLayoutId id="2147483862" r:id="rId10"/>
    <p:sldLayoutId id="2147483863" r:id="rId11"/>
  </p:sldLayoutIdLst>
  <p:txStyles>
    <p:title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Lucida Sans Unicode" pitchFamily="34" charset="0"/>
        </a:defRPr>
      </a:lvl2pPr>
      <a:lvl3pPr algn="l" rtl="0" fontAlgn="base">
        <a:spcBef>
          <a:spcPct val="0"/>
        </a:spcBef>
        <a:spcAft>
          <a:spcPct val="0"/>
        </a:spcAft>
        <a:defRPr sz="4100" b="1">
          <a:solidFill>
            <a:schemeClr val="tx2"/>
          </a:solidFill>
          <a:latin typeface="Lucida Sans Unicode" pitchFamily="34" charset="0"/>
        </a:defRPr>
      </a:lvl3pPr>
      <a:lvl4pPr algn="l" rtl="0" fontAlgn="base">
        <a:spcBef>
          <a:spcPct val="0"/>
        </a:spcBef>
        <a:spcAft>
          <a:spcPct val="0"/>
        </a:spcAft>
        <a:defRPr sz="4100" b="1">
          <a:solidFill>
            <a:schemeClr val="tx2"/>
          </a:solidFill>
          <a:latin typeface="Lucida Sans Unicode" pitchFamily="34" charset="0"/>
        </a:defRPr>
      </a:lvl4pPr>
      <a:lvl5pPr algn="l" rtl="0" fontAlgn="base">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fontAlgn="base">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fontAlgn="base">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fontAlgn="base">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fontAlgn="base">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fontAlgn="base">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legislation.gov.uk/ukpga/2015/9/contents/enacted"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sehd.scot.nhs.uk/cmo/CMO(2014)19.pdf"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gov.scot/Topics/People/Equality/violence-women/FGM/Letter"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268760"/>
            <a:ext cx="7772400" cy="1829761"/>
          </a:xfrm>
        </p:spPr>
        <p:txBody>
          <a:bodyPr>
            <a:normAutofit fontScale="90000"/>
          </a:bodyPr>
          <a:lstStyle/>
          <a:p>
            <a:pPr fontAlgn="auto">
              <a:spcAft>
                <a:spcPts val="0"/>
              </a:spcAft>
              <a:defRPr/>
            </a:pPr>
            <a:r>
              <a:rPr lang="en-GB" sz="4400" dirty="0" smtClean="0"/>
              <a:t>FGM; what you need to know</a:t>
            </a:r>
            <a:r>
              <a:rPr lang="en-GB" sz="5300" dirty="0" smtClean="0"/>
              <a:t/>
            </a:r>
            <a:br>
              <a:rPr lang="en-GB" sz="5300" dirty="0" smtClean="0"/>
            </a:br>
            <a:r>
              <a:rPr lang="en-GB" dirty="0" smtClean="0"/>
              <a:t/>
            </a:r>
            <a:br>
              <a:rPr lang="en-GB" dirty="0" smtClean="0"/>
            </a:br>
            <a:endParaRPr lang="en-GB" dirty="0"/>
          </a:p>
        </p:txBody>
      </p:sp>
      <p:sp>
        <p:nvSpPr>
          <p:cNvPr id="3" name="Subtitle 2"/>
          <p:cNvSpPr>
            <a:spLocks noGrp="1"/>
          </p:cNvSpPr>
          <p:nvPr>
            <p:ph type="subTitle" idx="1"/>
          </p:nvPr>
        </p:nvSpPr>
        <p:spPr>
          <a:xfrm>
            <a:off x="683568" y="2132856"/>
            <a:ext cx="7772400" cy="3600400"/>
          </a:xfrm>
        </p:spPr>
        <p:txBody>
          <a:bodyPr>
            <a:normAutofit/>
          </a:bodyPr>
          <a:lstStyle/>
          <a:p>
            <a:r>
              <a:rPr lang="en-GB" sz="2400" b="1" dirty="0" smtClean="0"/>
              <a:t>Clinical Evaluation Child Sexual Abuse </a:t>
            </a:r>
          </a:p>
          <a:p>
            <a:r>
              <a:rPr lang="en-GB" sz="2400" b="1" dirty="0" smtClean="0"/>
              <a:t>One Day Advanced Update</a:t>
            </a:r>
          </a:p>
          <a:p>
            <a:endParaRPr lang="en-GB" sz="2400" dirty="0" smtClean="0"/>
          </a:p>
          <a:p>
            <a:r>
              <a:rPr lang="en-GB" sz="2400" b="1" dirty="0" smtClean="0"/>
              <a:t>Stirling Court Hotel, Stirling</a:t>
            </a:r>
            <a:endParaRPr lang="en-GB" sz="2400" dirty="0" smtClean="0"/>
          </a:p>
          <a:p>
            <a:r>
              <a:rPr lang="en-GB" sz="2400" b="1" dirty="0" smtClean="0"/>
              <a:t>Friday 29</a:t>
            </a:r>
            <a:r>
              <a:rPr lang="en-GB" sz="2400" b="1" baseline="30000" dirty="0" smtClean="0"/>
              <a:t>th</a:t>
            </a:r>
            <a:r>
              <a:rPr lang="en-GB" sz="2400" b="1" dirty="0" smtClean="0"/>
              <a:t> September 2017</a:t>
            </a:r>
          </a:p>
          <a:p>
            <a:endParaRPr lang="en-GB" sz="2400" b="1" dirty="0" smtClean="0"/>
          </a:p>
          <a:p>
            <a:r>
              <a:rPr lang="en-GB" sz="2400" b="1" dirty="0" smtClean="0"/>
              <a:t>Susan Kidd</a:t>
            </a:r>
          </a:p>
          <a:p>
            <a:endParaRPr lang="en-GB" sz="2400" dirty="0" smtClean="0"/>
          </a:p>
          <a:p>
            <a:pPr marR="0">
              <a:lnSpc>
                <a:spcPct val="80000"/>
              </a:lnSpc>
            </a:pPr>
            <a:endParaRPr lang="en-GB" sz="25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p:txBody>
          <a:bodyPr>
            <a:normAutofit fontScale="77500" lnSpcReduction="20000"/>
          </a:bodyPr>
          <a:lstStyle/>
          <a:p>
            <a:pPr marL="365760" indent="-256032" fontAlgn="auto">
              <a:spcAft>
                <a:spcPts val="0"/>
              </a:spcAft>
              <a:buFont typeface="Wingdings 3"/>
              <a:buChar char=""/>
              <a:defRPr/>
            </a:pPr>
            <a:r>
              <a:rPr lang="en-GB" dirty="0" smtClean="0"/>
              <a:t>Type 1: </a:t>
            </a:r>
            <a:r>
              <a:rPr lang="en-GB" dirty="0" err="1" smtClean="0"/>
              <a:t>Clitoridectomy</a:t>
            </a:r>
            <a:r>
              <a:rPr lang="en-GB" dirty="0" smtClean="0"/>
              <a:t>: partial or total removal of the clitoris and, in very rare cases, only the prepuce</a:t>
            </a:r>
          </a:p>
          <a:p>
            <a:pPr marL="365760" indent="-256032" fontAlgn="auto">
              <a:spcAft>
                <a:spcPts val="0"/>
              </a:spcAft>
              <a:buFont typeface="Wingdings 3"/>
              <a:buChar char=""/>
              <a:defRPr/>
            </a:pPr>
            <a:endParaRPr lang="en-GB" dirty="0" smtClean="0"/>
          </a:p>
          <a:p>
            <a:pPr marL="365760" indent="-256032" fontAlgn="auto">
              <a:spcAft>
                <a:spcPts val="0"/>
              </a:spcAft>
              <a:buFont typeface="Wingdings 3"/>
              <a:buChar char=""/>
              <a:defRPr/>
            </a:pPr>
            <a:r>
              <a:rPr lang="en-GB" dirty="0" smtClean="0"/>
              <a:t>Type 2: Excision: partial or total removal of the clitoris and the labia </a:t>
            </a:r>
            <a:r>
              <a:rPr lang="en-GB" dirty="0" err="1" smtClean="0"/>
              <a:t>minora</a:t>
            </a:r>
            <a:r>
              <a:rPr lang="en-GB" dirty="0" smtClean="0"/>
              <a:t>, with or without excision of the labia</a:t>
            </a:r>
          </a:p>
          <a:p>
            <a:pPr marL="365760" indent="-256032" fontAlgn="auto">
              <a:spcAft>
                <a:spcPts val="0"/>
              </a:spcAft>
              <a:buFont typeface="Wingdings 3"/>
              <a:buChar char=""/>
              <a:defRPr/>
            </a:pPr>
            <a:endParaRPr lang="en-GB" dirty="0" smtClean="0"/>
          </a:p>
          <a:p>
            <a:pPr marL="365760" indent="-256032" fontAlgn="auto">
              <a:spcAft>
                <a:spcPts val="0"/>
              </a:spcAft>
              <a:buFont typeface="Wingdings 3"/>
              <a:buChar char=""/>
              <a:defRPr/>
            </a:pPr>
            <a:r>
              <a:rPr lang="en-GB" dirty="0" smtClean="0"/>
              <a:t>Type 3: </a:t>
            </a:r>
            <a:r>
              <a:rPr lang="en-GB" dirty="0" err="1" smtClean="0"/>
              <a:t>Infibulation</a:t>
            </a:r>
            <a:r>
              <a:rPr lang="en-GB" dirty="0" smtClean="0"/>
              <a:t>: narrowing of the vaginal opening through the creation of a covering seal. The seal is formed by cutting and repositioning the inner, or outer, labia, with or without removal of the clitoris.</a:t>
            </a:r>
          </a:p>
          <a:p>
            <a:pPr marL="365760" indent="-256032" fontAlgn="auto">
              <a:spcAft>
                <a:spcPts val="0"/>
              </a:spcAft>
              <a:buFont typeface="Wingdings 3"/>
              <a:buChar char=""/>
              <a:defRPr/>
            </a:pPr>
            <a:endParaRPr lang="en-GB" dirty="0" smtClean="0"/>
          </a:p>
          <a:p>
            <a:pPr marL="365760" indent="-256032" fontAlgn="auto">
              <a:spcAft>
                <a:spcPts val="0"/>
              </a:spcAft>
              <a:buFont typeface="Wingdings 3"/>
              <a:buChar char=""/>
              <a:defRPr/>
            </a:pPr>
            <a:r>
              <a:rPr lang="en-GB" dirty="0" smtClean="0"/>
              <a:t>Type 4: Other: all other harmful procedures to the female genitalia for non-medical purposes, e.g. pricking, piercing, incising, scraping and cauterizing the genital area.</a:t>
            </a:r>
          </a:p>
        </p:txBody>
      </p:sp>
      <p:sp>
        <p:nvSpPr>
          <p:cNvPr id="2" name="Title 1"/>
          <p:cNvSpPr>
            <a:spLocks noGrp="1"/>
          </p:cNvSpPr>
          <p:nvPr>
            <p:ph type="title" idx="4294967295"/>
          </p:nvPr>
        </p:nvSpPr>
        <p:spPr/>
        <p:txBody>
          <a:bodyPr rtlCol="0"/>
          <a:lstStyle/>
          <a:p>
            <a:pPr fontAlgn="auto">
              <a:spcAft>
                <a:spcPts val="0"/>
              </a:spcAft>
              <a:defRPr/>
            </a:pPr>
            <a:r>
              <a:rPr lang="en-GB" dirty="0" smtClean="0"/>
              <a:t>WHO 4 types</a:t>
            </a:r>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Content Placeholder 2"/>
          <p:cNvSpPr>
            <a:spLocks noGrp="1"/>
          </p:cNvSpPr>
          <p:nvPr>
            <p:ph idx="1"/>
          </p:nvPr>
        </p:nvSpPr>
        <p:spPr/>
        <p:txBody>
          <a:bodyPr/>
          <a:lstStyle/>
          <a:p>
            <a:r>
              <a:rPr lang="en-GB" dirty="0" smtClean="0"/>
              <a:t>All types are harmful and treated the same way in terms of child protection and law</a:t>
            </a:r>
          </a:p>
          <a:p>
            <a:r>
              <a:rPr lang="en-GB" dirty="0" smtClean="0"/>
              <a:t>Symptoms may vary depending on type</a:t>
            </a:r>
          </a:p>
          <a:p>
            <a:r>
              <a:rPr lang="en-GB" dirty="0" smtClean="0"/>
              <a:t>All types are harmful physically and psychologically</a:t>
            </a:r>
          </a:p>
          <a:p>
            <a:r>
              <a:rPr lang="en-GB" dirty="0" smtClean="0"/>
              <a:t>It can be difficult to assign a type, even after specialist examination</a:t>
            </a:r>
          </a:p>
        </p:txBody>
      </p:sp>
      <p:sp>
        <p:nvSpPr>
          <p:cNvPr id="2" name="Title 1"/>
          <p:cNvSpPr>
            <a:spLocks noGrp="1"/>
          </p:cNvSpPr>
          <p:nvPr>
            <p:ph type="title"/>
          </p:nvPr>
        </p:nvSpPr>
        <p:spPr/>
        <p:txBody>
          <a:bodyPr/>
          <a:lstStyle/>
          <a:p>
            <a:pPr fontAlgn="auto">
              <a:spcAft>
                <a:spcPts val="0"/>
              </a:spcAft>
              <a:defRPr/>
            </a:pPr>
            <a:r>
              <a:rPr lang="en-GB" dirty="0" smtClean="0"/>
              <a:t>Type; does it matter?</a:t>
            </a:r>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b="1" u="sng" dirty="0" smtClean="0"/>
              <a:t>Best practice is to describe what you can see, what you cannot seen, what looks normal, what does not.</a:t>
            </a:r>
          </a:p>
          <a:p>
            <a:endParaRPr lang="en-GB" b="1" u="sng" dirty="0" smtClean="0"/>
          </a:p>
          <a:p>
            <a:pPr lvl="1"/>
            <a:r>
              <a:rPr lang="en-GB" b="1" u="sng" dirty="0" smtClean="0"/>
              <a:t>It may be impossible to categorise by WHO system</a:t>
            </a:r>
          </a:p>
          <a:p>
            <a:pPr lvl="2"/>
            <a:endParaRPr lang="en-GB" b="1" u="sng" dirty="0" smtClean="0"/>
          </a:p>
          <a:p>
            <a:pPr lvl="2"/>
            <a:r>
              <a:rPr lang="en-GB" b="1" u="sng" dirty="0" smtClean="0"/>
              <a:t>Don’t panic!</a:t>
            </a:r>
          </a:p>
          <a:p>
            <a:endParaRPr lang="en-GB" dirty="0"/>
          </a:p>
        </p:txBody>
      </p:sp>
      <p:sp>
        <p:nvSpPr>
          <p:cNvPr id="3" name="Title 2"/>
          <p:cNvSpPr>
            <a:spLocks noGrp="1"/>
          </p:cNvSpPr>
          <p:nvPr>
            <p:ph type="title"/>
          </p:nvPr>
        </p:nvSpPr>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Content Placeholder 2"/>
          <p:cNvSpPr>
            <a:spLocks noGrp="1"/>
          </p:cNvSpPr>
          <p:nvPr>
            <p:ph idx="1"/>
          </p:nvPr>
        </p:nvSpPr>
        <p:spPr/>
        <p:txBody>
          <a:bodyPr/>
          <a:lstStyle/>
          <a:p>
            <a:pPr>
              <a:buFont typeface="Wingdings 3" pitchFamily="18" charset="2"/>
              <a:buNone/>
            </a:pPr>
            <a:endParaRPr lang="en-GB" smtClean="0"/>
          </a:p>
          <a:p>
            <a:pPr>
              <a:buFont typeface="Wingdings 3" pitchFamily="18" charset="2"/>
              <a:buNone/>
            </a:pPr>
            <a:endParaRPr lang="en-GB" smtClean="0"/>
          </a:p>
          <a:p>
            <a:pPr>
              <a:buFont typeface="Wingdings 3" pitchFamily="18" charset="2"/>
              <a:buNone/>
            </a:pPr>
            <a:endParaRPr lang="en-GB" smtClean="0"/>
          </a:p>
          <a:p>
            <a:r>
              <a:rPr lang="en-GB" smtClean="0"/>
              <a:t>A mother who has had FGM, is regarded as a significant risk indicator for her daughter(s)</a:t>
            </a:r>
          </a:p>
        </p:txBody>
      </p:sp>
      <p:sp>
        <p:nvSpPr>
          <p:cNvPr id="2" name="Title 1"/>
          <p:cNvSpPr>
            <a:spLocks noGrp="1"/>
          </p:cNvSpPr>
          <p:nvPr>
            <p:ph type="title"/>
          </p:nvPr>
        </p:nvSpPr>
        <p:spPr/>
        <p:txBody>
          <a:bodyPr/>
          <a:lstStyle/>
          <a:p>
            <a:pPr fontAlgn="auto">
              <a:spcAft>
                <a:spcPts val="0"/>
              </a:spcAft>
              <a:defRPr/>
            </a:pPr>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Content Placeholder 2"/>
          <p:cNvSpPr>
            <a:spLocks noGrp="1"/>
          </p:cNvSpPr>
          <p:nvPr>
            <p:ph idx="1"/>
          </p:nvPr>
        </p:nvSpPr>
        <p:spPr/>
        <p:txBody>
          <a:bodyPr/>
          <a:lstStyle/>
          <a:p>
            <a:endParaRPr lang="en-GB" i="1" smtClean="0"/>
          </a:p>
          <a:p>
            <a:endParaRPr lang="en-GB" i="1" smtClean="0"/>
          </a:p>
          <a:p>
            <a:endParaRPr lang="en-GB" i="1" smtClean="0"/>
          </a:p>
          <a:p>
            <a:r>
              <a:rPr lang="en-GB" i="1" smtClean="0"/>
              <a:t>“The parents are from Somalia, and came to this country via Holland.” </a:t>
            </a:r>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ontent Placeholder 2"/>
          <p:cNvSpPr>
            <a:spLocks noGrp="1"/>
          </p:cNvSpPr>
          <p:nvPr>
            <p:ph idx="1"/>
          </p:nvPr>
        </p:nvSpPr>
        <p:spPr/>
        <p:txBody>
          <a:bodyPr/>
          <a:lstStyle/>
          <a:p>
            <a:pPr algn="ctr">
              <a:buFont typeface="Wingdings 3" pitchFamily="18" charset="2"/>
              <a:buNone/>
            </a:pPr>
            <a:endParaRPr lang="en-GB" sz="4400" smtClean="0"/>
          </a:p>
          <a:p>
            <a:pPr algn="ctr">
              <a:buFont typeface="Wingdings 3" pitchFamily="18" charset="2"/>
              <a:buNone/>
            </a:pPr>
            <a:endParaRPr lang="en-GB" sz="4400" smtClean="0"/>
          </a:p>
          <a:p>
            <a:pPr algn="ctr">
              <a:buFont typeface="Wingdings 3" pitchFamily="18" charset="2"/>
              <a:buNone/>
            </a:pPr>
            <a:r>
              <a:rPr lang="en-GB" sz="4400" smtClean="0"/>
              <a:t>Where is FGM carried out?</a:t>
            </a:r>
          </a:p>
          <a:p>
            <a:pPr>
              <a:buFont typeface="Wingdings 3" pitchFamily="18" charset="2"/>
              <a:buNone/>
            </a:pPr>
            <a:endParaRPr lang="en-GB" smtClean="0"/>
          </a:p>
        </p:txBody>
      </p:sp>
      <p:sp>
        <p:nvSpPr>
          <p:cNvPr id="2" name="Title 1"/>
          <p:cNvSpPr>
            <a:spLocks noGrp="1"/>
          </p:cNvSpPr>
          <p:nvPr>
            <p:ph type="title"/>
          </p:nvPr>
        </p:nvSpPr>
        <p:spPr/>
        <p:txBody>
          <a:bodyPr/>
          <a:lstStyle/>
          <a:p>
            <a:pPr fontAlgn="auto">
              <a:spcAft>
                <a:spcPts val="0"/>
              </a:spcAft>
              <a:defRPr/>
            </a:pPr>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p:cNvPicPr>
            <a:picLocks noGrp="1" noChangeAspect="1" noChangeArrowheads="1"/>
          </p:cNvPicPr>
          <p:nvPr>
            <p:ph idx="1"/>
          </p:nvPr>
        </p:nvPicPr>
        <p:blipFill>
          <a:blip r:embed="rId2" cstate="print"/>
          <a:srcRect/>
          <a:stretch>
            <a:fillRect/>
          </a:stretch>
        </p:blipFill>
        <p:spPr>
          <a:xfrm>
            <a:off x="0" y="476250"/>
            <a:ext cx="9015413" cy="5734050"/>
          </a:xfrm>
        </p:spPr>
      </p:pic>
      <p:sp>
        <p:nvSpPr>
          <p:cNvPr id="2" name="Title 1"/>
          <p:cNvSpPr>
            <a:spLocks noGrp="1"/>
          </p:cNvSpPr>
          <p:nvPr>
            <p:ph type="title"/>
          </p:nvPr>
        </p:nvSpPr>
        <p:spPr/>
        <p:txBody>
          <a:bodyPr/>
          <a:lstStyle/>
          <a:p>
            <a:pPr fontAlgn="auto">
              <a:spcAft>
                <a:spcPts val="0"/>
              </a:spcAft>
              <a:defRPr/>
            </a:pPr>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ontent Placeholder 2"/>
          <p:cNvSpPr>
            <a:spLocks noGrp="1"/>
          </p:cNvSpPr>
          <p:nvPr>
            <p:ph idx="1"/>
          </p:nvPr>
        </p:nvSpPr>
        <p:spPr/>
        <p:txBody>
          <a:bodyPr/>
          <a:lstStyle/>
          <a:p>
            <a:r>
              <a:rPr lang="en-GB" smtClean="0"/>
              <a:t>FGM has also been documented in communities including: </a:t>
            </a:r>
          </a:p>
          <a:p>
            <a:pPr lvl="1"/>
            <a:r>
              <a:rPr lang="en-GB" smtClean="0"/>
              <a:t>Iraq </a:t>
            </a:r>
          </a:p>
          <a:p>
            <a:pPr lvl="1"/>
            <a:r>
              <a:rPr lang="en-GB" smtClean="0"/>
              <a:t>Israel </a:t>
            </a:r>
          </a:p>
          <a:p>
            <a:pPr lvl="1"/>
            <a:r>
              <a:rPr lang="en-GB" smtClean="0"/>
              <a:t>Oman </a:t>
            </a:r>
          </a:p>
          <a:p>
            <a:pPr lvl="1"/>
            <a:r>
              <a:rPr lang="en-GB" smtClean="0"/>
              <a:t>the United Arab Emirates </a:t>
            </a:r>
          </a:p>
          <a:p>
            <a:pPr lvl="1"/>
            <a:r>
              <a:rPr lang="en-GB" smtClean="0"/>
              <a:t>the Occupied Palestinian Territories</a:t>
            </a:r>
          </a:p>
          <a:p>
            <a:pPr lvl="1"/>
            <a:r>
              <a:rPr lang="en-GB" smtClean="0"/>
              <a:t>India </a:t>
            </a:r>
          </a:p>
          <a:p>
            <a:pPr lvl="1"/>
            <a:r>
              <a:rPr lang="en-GB" smtClean="0"/>
              <a:t>Indonesia </a:t>
            </a:r>
          </a:p>
          <a:p>
            <a:pPr lvl="1"/>
            <a:r>
              <a:rPr lang="en-GB" smtClean="0"/>
              <a:t>Malaysia </a:t>
            </a:r>
          </a:p>
          <a:p>
            <a:pPr lvl="1"/>
            <a:r>
              <a:rPr lang="en-GB" smtClean="0"/>
              <a:t>Pakistan </a:t>
            </a:r>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Highly variable</a:t>
            </a: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Content Placeholder 2"/>
          <p:cNvSpPr>
            <a:spLocks noGrp="1"/>
          </p:cNvSpPr>
          <p:nvPr>
            <p:ph idx="1"/>
          </p:nvPr>
        </p:nvSpPr>
        <p:spPr/>
        <p:txBody>
          <a:bodyPr/>
          <a:lstStyle/>
          <a:p>
            <a:endParaRPr lang="en-GB" smtClean="0"/>
          </a:p>
          <a:p>
            <a:pPr lvl="1"/>
            <a:r>
              <a:rPr lang="en-GB" smtClean="0"/>
              <a:t>eg Nigeria</a:t>
            </a:r>
          </a:p>
          <a:p>
            <a:pPr lvl="2"/>
            <a:r>
              <a:rPr lang="en-GB" smtClean="0"/>
              <a:t>2.7 % NE</a:t>
            </a:r>
          </a:p>
          <a:p>
            <a:pPr lvl="2"/>
            <a:r>
              <a:rPr lang="en-GB" smtClean="0"/>
              <a:t>53.4 % SW</a:t>
            </a:r>
          </a:p>
          <a:p>
            <a:pPr lvl="2"/>
            <a:endParaRPr lang="en-GB" smtClean="0"/>
          </a:p>
          <a:p>
            <a:pPr lvl="2"/>
            <a:endParaRPr lang="en-GB" smtClean="0"/>
          </a:p>
          <a:p>
            <a:pPr lvl="2"/>
            <a:r>
              <a:rPr lang="en-GB" smtClean="0"/>
              <a:t>Girls of Nigerian origin represent the largest single group of at risk girls in Scotland</a:t>
            </a:r>
          </a:p>
        </p:txBody>
      </p:sp>
      <p:sp>
        <p:nvSpPr>
          <p:cNvPr id="2" name="Title 1"/>
          <p:cNvSpPr>
            <a:spLocks noGrp="1"/>
          </p:cNvSpPr>
          <p:nvPr>
            <p:ph type="title"/>
          </p:nvPr>
        </p:nvSpPr>
        <p:spPr/>
        <p:txBody>
          <a:bodyPr>
            <a:normAutofit fontScale="90000"/>
          </a:bodyPr>
          <a:lstStyle/>
          <a:p>
            <a:pPr fontAlgn="auto">
              <a:spcAft>
                <a:spcPts val="0"/>
              </a:spcAft>
              <a:defRPr/>
            </a:pPr>
            <a:r>
              <a:rPr lang="en-GB" dirty="0" smtClean="0"/>
              <a:t>Ethnic group rather than nationality</a:t>
            </a:r>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Content Placeholder 2"/>
          <p:cNvSpPr>
            <a:spLocks noGrp="1"/>
          </p:cNvSpPr>
          <p:nvPr>
            <p:ph idx="1"/>
          </p:nvPr>
        </p:nvSpPr>
        <p:spPr/>
        <p:txBody>
          <a:bodyPr/>
          <a:lstStyle/>
          <a:p>
            <a:r>
              <a:rPr lang="en-GB" smtClean="0"/>
              <a:t>We don’t know for sure....</a:t>
            </a:r>
          </a:p>
        </p:txBody>
      </p:sp>
      <p:sp>
        <p:nvSpPr>
          <p:cNvPr id="2" name="Title 1"/>
          <p:cNvSpPr>
            <a:spLocks noGrp="1"/>
          </p:cNvSpPr>
          <p:nvPr>
            <p:ph type="title"/>
          </p:nvPr>
        </p:nvSpPr>
        <p:spPr/>
        <p:txBody>
          <a:bodyPr>
            <a:normAutofit fontScale="90000"/>
          </a:bodyPr>
          <a:lstStyle/>
          <a:p>
            <a:pPr fontAlgn="auto">
              <a:spcAft>
                <a:spcPts val="0"/>
              </a:spcAft>
              <a:defRPr/>
            </a:pPr>
            <a:r>
              <a:rPr lang="en-GB" dirty="0" smtClean="0"/>
              <a:t>So how many at risk girls are there in Lothian?</a:t>
            </a:r>
            <a:endParaRPr lang="en-GB" dirty="0"/>
          </a:p>
        </p:txBody>
      </p:sp>
      <p:pic>
        <p:nvPicPr>
          <p:cNvPr id="37891" name="Picture 2" descr="C:\Users\susan.kidd\AppData\Local\Microsoft\Windows\Temporary Internet Files\Content.Outlook\BJSJX1QZ\IMG_3338.PNG"/>
          <p:cNvPicPr>
            <a:picLocks noChangeAspect="1" noChangeArrowheads="1"/>
          </p:cNvPicPr>
          <p:nvPr/>
        </p:nvPicPr>
        <p:blipFill>
          <a:blip r:embed="rId2" cstate="print"/>
          <a:srcRect/>
          <a:stretch>
            <a:fillRect/>
          </a:stretch>
        </p:blipFill>
        <p:spPr bwMode="auto">
          <a:xfrm>
            <a:off x="5508625" y="2009775"/>
            <a:ext cx="3635375" cy="4848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Content Placeholder 2"/>
          <p:cNvSpPr>
            <a:spLocks noGrp="1"/>
          </p:cNvSpPr>
          <p:nvPr>
            <p:ph idx="1"/>
          </p:nvPr>
        </p:nvSpPr>
        <p:spPr/>
        <p:txBody>
          <a:bodyPr/>
          <a:lstStyle/>
          <a:p>
            <a:r>
              <a:rPr lang="en-GB" dirty="0" smtClean="0"/>
              <a:t>New subject to many in audience</a:t>
            </a:r>
          </a:p>
          <a:p>
            <a:r>
              <a:rPr lang="en-GB" dirty="0" smtClean="0"/>
              <a:t>By it’s very nature, potentially upsetting subject</a:t>
            </a:r>
          </a:p>
          <a:p>
            <a:pPr lvl="1"/>
            <a:r>
              <a:rPr lang="en-GB" dirty="0" smtClean="0"/>
              <a:t>Violent and degrading act</a:t>
            </a:r>
          </a:p>
          <a:p>
            <a:pPr lvl="1"/>
            <a:r>
              <a:rPr lang="en-GB" dirty="0" smtClean="0"/>
              <a:t>Normalisation within cultures</a:t>
            </a:r>
          </a:p>
          <a:p>
            <a:r>
              <a:rPr lang="en-GB" dirty="0" smtClean="0"/>
              <a:t>Likely to be people who are affected by FGM, directly or indirectly in many settings</a:t>
            </a:r>
          </a:p>
          <a:p>
            <a:r>
              <a:rPr lang="en-GB" dirty="0" smtClean="0"/>
              <a:t>Sources of information and support</a:t>
            </a:r>
          </a:p>
        </p:txBody>
      </p:sp>
      <p:sp>
        <p:nvSpPr>
          <p:cNvPr id="2" name="Title 1"/>
          <p:cNvSpPr>
            <a:spLocks noGrp="1"/>
          </p:cNvSpPr>
          <p:nvPr>
            <p:ph type="title"/>
          </p:nvPr>
        </p:nvSpPr>
        <p:spPr/>
        <p:txBody>
          <a:bodyPr/>
          <a:lstStyle/>
          <a:p>
            <a:pPr fontAlgn="auto">
              <a:spcAft>
                <a:spcPts val="0"/>
              </a:spcAft>
              <a:defRPr/>
            </a:pPr>
            <a:r>
              <a:rPr lang="en-GB" dirty="0" smtClean="0"/>
              <a:t>Background</a:t>
            </a: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Box 3"/>
          <p:cNvSpPr txBox="1">
            <a:spLocks noChangeArrowheads="1"/>
          </p:cNvSpPr>
          <p:nvPr/>
        </p:nvSpPr>
        <p:spPr bwMode="auto">
          <a:xfrm>
            <a:off x="2483768" y="908720"/>
            <a:ext cx="6363370" cy="5201424"/>
          </a:xfrm>
          <a:prstGeom prst="rect">
            <a:avLst/>
          </a:prstGeom>
          <a:noFill/>
          <a:ln w="9525">
            <a:noFill/>
            <a:miter lim="800000"/>
            <a:headEnd/>
            <a:tailEnd/>
          </a:ln>
        </p:spPr>
        <p:txBody>
          <a:bodyPr wrap="square">
            <a:spAutoFit/>
          </a:bodyPr>
          <a:lstStyle/>
          <a:p>
            <a:r>
              <a:rPr lang="en-US" altLang="en-US" dirty="0"/>
              <a:t>“</a:t>
            </a:r>
            <a:r>
              <a:rPr lang="en-US" altLang="ja-JP" sz="3200" dirty="0"/>
              <a:t>……in 2012, 733 children were born in Scotland to mothers from an FGM-practicing country, of which, 363 were girls. ………………  we can approximate a minimum additional </a:t>
            </a:r>
            <a:r>
              <a:rPr lang="en-US" altLang="ja-JP" sz="3200" b="1" dirty="0"/>
              <a:t>700 children per year</a:t>
            </a:r>
            <a:r>
              <a:rPr lang="en-US" altLang="ja-JP" sz="3200" dirty="0"/>
              <a:t> born into communities living in Scotland potentially affected </a:t>
            </a:r>
            <a:r>
              <a:rPr lang="cs-CZ" altLang="ja-JP" sz="3200" dirty="0"/>
              <a:t>by FGM.</a:t>
            </a:r>
            <a:r>
              <a:rPr lang="cs-CZ" altLang="en-US" sz="3200" dirty="0"/>
              <a:t>“</a:t>
            </a:r>
            <a:r>
              <a:rPr lang="cs-CZ" altLang="ja-JP" sz="3200" dirty="0"/>
              <a:t> </a:t>
            </a:r>
          </a:p>
          <a:p>
            <a:endParaRPr lang="cs-CZ" dirty="0"/>
          </a:p>
          <a:p>
            <a:r>
              <a:rPr lang="cs-CZ" sz="2000" dirty="0"/>
              <a:t>Tackling FGM in Scotland. A Scottish model of intervention. 2014. Page 14</a:t>
            </a:r>
          </a:p>
          <a:p>
            <a:endParaRPr lang="en-US" dirty="0"/>
          </a:p>
        </p:txBody>
      </p:sp>
      <p:pic>
        <p:nvPicPr>
          <p:cNvPr id="4" name="Picture 2"/>
          <p:cNvPicPr>
            <a:picLocks noGrp="1" noChangeAspect="1" noChangeArrowheads="1"/>
          </p:cNvPicPr>
          <p:nvPr>
            <p:ph idx="1"/>
          </p:nvPr>
        </p:nvPicPr>
        <p:blipFill>
          <a:blip r:embed="rId3" cstate="print"/>
          <a:srcRect/>
          <a:stretch>
            <a:fillRect/>
          </a:stretch>
        </p:blipFill>
        <p:spPr bwMode="auto">
          <a:xfrm>
            <a:off x="0" y="0"/>
            <a:ext cx="2183472" cy="306896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Content Placeholder 2"/>
          <p:cNvSpPr>
            <a:spLocks noGrp="1"/>
          </p:cNvSpPr>
          <p:nvPr>
            <p:ph idx="1"/>
          </p:nvPr>
        </p:nvSpPr>
        <p:spPr/>
        <p:txBody>
          <a:bodyPr/>
          <a:lstStyle/>
          <a:p>
            <a:r>
              <a:rPr lang="en-GB" smtClean="0"/>
              <a:t>The 2011 census records the following number of people from countries where FGM is traditionally practised: </a:t>
            </a:r>
          </a:p>
          <a:p>
            <a:pPr lvl="1"/>
            <a:endParaRPr lang="en-GB" smtClean="0"/>
          </a:p>
          <a:p>
            <a:pPr lvl="1"/>
            <a:r>
              <a:rPr lang="en-GB" smtClean="0"/>
              <a:t>Glasgow City 8,861; </a:t>
            </a:r>
          </a:p>
          <a:p>
            <a:pPr lvl="1"/>
            <a:r>
              <a:rPr lang="en-GB" smtClean="0"/>
              <a:t>Aberdeen City 4,246; </a:t>
            </a:r>
          </a:p>
          <a:p>
            <a:pPr lvl="1"/>
            <a:r>
              <a:rPr lang="en-GB" smtClean="0"/>
              <a:t>Edinburgh City 3,587;</a:t>
            </a:r>
          </a:p>
          <a:p>
            <a:pPr lvl="1"/>
            <a:r>
              <a:rPr lang="en-GB" smtClean="0"/>
              <a:t>and Dundee City 1,130.</a:t>
            </a:r>
          </a:p>
        </p:txBody>
      </p:sp>
      <p:sp>
        <p:nvSpPr>
          <p:cNvPr id="2" name="Title 1"/>
          <p:cNvSpPr>
            <a:spLocks noGrp="1"/>
          </p:cNvSpPr>
          <p:nvPr>
            <p:ph type="title"/>
          </p:nvPr>
        </p:nvSpPr>
        <p:spPr/>
        <p:txBody>
          <a:bodyPr/>
          <a:lstStyle/>
          <a:p>
            <a:pPr fontAlgn="auto">
              <a:spcAft>
                <a:spcPts val="0"/>
              </a:spcAft>
              <a:defRPr/>
            </a:pPr>
            <a:r>
              <a:rPr lang="en-GB" dirty="0" smtClean="0"/>
              <a:t>Scotland</a:t>
            </a:r>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Content Placeholder 2"/>
          <p:cNvSpPr>
            <a:spLocks noGrp="1"/>
          </p:cNvSpPr>
          <p:nvPr>
            <p:ph idx="1"/>
          </p:nvPr>
        </p:nvSpPr>
        <p:spPr/>
        <p:txBody>
          <a:bodyPr/>
          <a:lstStyle/>
          <a:p>
            <a:r>
              <a:rPr lang="en-GB" dirty="0" smtClean="0"/>
              <a:t>Maternity; about 50 women per year who have experienced FGM</a:t>
            </a:r>
          </a:p>
          <a:p>
            <a:endParaRPr lang="en-GB" dirty="0" smtClean="0"/>
          </a:p>
          <a:p>
            <a:r>
              <a:rPr lang="en-GB" dirty="0" smtClean="0"/>
              <a:t>Community groups; 70 at risk girls all ages in last year</a:t>
            </a:r>
          </a:p>
          <a:p>
            <a:pPr lvl="1"/>
            <a:r>
              <a:rPr lang="en-GB" dirty="0" smtClean="0"/>
              <a:t>Arbitrary; ‘window’/ tip of iceberg</a:t>
            </a:r>
          </a:p>
          <a:p>
            <a:pPr lvl="1"/>
            <a:endParaRPr lang="en-GB" dirty="0" smtClean="0"/>
          </a:p>
          <a:p>
            <a:r>
              <a:rPr lang="en-GB" dirty="0" smtClean="0"/>
              <a:t>Schools data; ?1000 school aged girls</a:t>
            </a:r>
          </a:p>
          <a:p>
            <a:endParaRPr lang="en-GB" dirty="0" smtClean="0"/>
          </a:p>
          <a:p>
            <a:r>
              <a:rPr lang="en-GB" dirty="0" smtClean="0"/>
              <a:t>Pre-school; ?200 + new to area </a:t>
            </a:r>
          </a:p>
        </p:txBody>
      </p:sp>
      <p:sp>
        <p:nvSpPr>
          <p:cNvPr id="2" name="Title 1"/>
          <p:cNvSpPr>
            <a:spLocks noGrp="1"/>
          </p:cNvSpPr>
          <p:nvPr>
            <p:ph type="title"/>
          </p:nvPr>
        </p:nvSpPr>
        <p:spPr/>
        <p:txBody>
          <a:bodyPr/>
          <a:lstStyle/>
          <a:p>
            <a:pPr fontAlgn="auto">
              <a:spcAft>
                <a:spcPts val="0"/>
              </a:spcAft>
              <a:defRPr/>
            </a:pPr>
            <a:r>
              <a:rPr lang="en-GB" dirty="0" smtClean="0"/>
              <a:t>Lothian?</a:t>
            </a:r>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Content Placeholder 2"/>
          <p:cNvSpPr>
            <a:spLocks noGrp="1"/>
          </p:cNvSpPr>
          <p:nvPr>
            <p:ph idx="1"/>
          </p:nvPr>
        </p:nvSpPr>
        <p:spPr/>
        <p:txBody>
          <a:bodyPr/>
          <a:lstStyle/>
          <a:p>
            <a:r>
              <a:rPr lang="en-GB" smtClean="0"/>
              <a:t>FGM is observed in Syria, particularly in its Kurdish, Shafi'i and minority Muslim groups.</a:t>
            </a:r>
          </a:p>
          <a:p>
            <a:endParaRPr lang="en-GB" smtClean="0"/>
          </a:p>
          <a:p>
            <a:r>
              <a:rPr lang="en-GB" smtClean="0"/>
              <a:t>‘WADI’ report; &gt;80% of Kurdish women have had FGM, &gt;30% of graduates.</a:t>
            </a:r>
          </a:p>
          <a:p>
            <a:endParaRPr lang="en-GB" smtClean="0"/>
          </a:p>
          <a:p>
            <a:r>
              <a:rPr lang="en-GB" smtClean="0"/>
              <a:t>Glasgow one of largest centres for refugees in UK, with constant flux to other areas of Scotland</a:t>
            </a:r>
          </a:p>
        </p:txBody>
      </p:sp>
      <p:sp>
        <p:nvSpPr>
          <p:cNvPr id="2" name="Title 1"/>
          <p:cNvSpPr>
            <a:spLocks noGrp="1"/>
          </p:cNvSpPr>
          <p:nvPr>
            <p:ph type="title"/>
          </p:nvPr>
        </p:nvSpPr>
        <p:spPr/>
        <p:txBody>
          <a:bodyPr/>
          <a:lstStyle/>
          <a:p>
            <a:pPr fontAlgn="auto">
              <a:spcAft>
                <a:spcPts val="0"/>
              </a:spcAft>
              <a:defRPr/>
            </a:pPr>
            <a:r>
              <a:rPr lang="en-GB" dirty="0" smtClean="0"/>
              <a:t>Constant change; for example</a:t>
            </a:r>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ontent Placeholder 2"/>
          <p:cNvSpPr>
            <a:spLocks noGrp="1"/>
          </p:cNvSpPr>
          <p:nvPr>
            <p:ph idx="1"/>
          </p:nvPr>
        </p:nvSpPr>
        <p:spPr/>
        <p:txBody>
          <a:bodyPr/>
          <a:lstStyle/>
          <a:p>
            <a:r>
              <a:rPr lang="en-GB" i="1" smtClean="0"/>
              <a:t>“the family have little English and are isolated</a:t>
            </a:r>
            <a:r>
              <a:rPr lang="en-GB" smtClean="0"/>
              <a:t>”</a:t>
            </a:r>
          </a:p>
          <a:p>
            <a:endParaRPr lang="en-GB" smtClean="0"/>
          </a:p>
          <a:p>
            <a:r>
              <a:rPr lang="en-GB" smtClean="0"/>
              <a:t>More likely to hold traditional beliefs, such as FGM, and be unaware of health, media and campaigning information about FGM</a:t>
            </a:r>
          </a:p>
          <a:p>
            <a:endParaRPr lang="en-GB" smtClean="0"/>
          </a:p>
          <a:p>
            <a:pPr lvl="1"/>
            <a:r>
              <a:rPr lang="en-GB" smtClean="0"/>
              <a:t>(But educated and affluent families still frequently affected by FGM)</a:t>
            </a:r>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2"/>
          <p:cNvSpPr>
            <a:spLocks noGrp="1"/>
          </p:cNvSpPr>
          <p:nvPr>
            <p:ph idx="1"/>
          </p:nvPr>
        </p:nvSpPr>
        <p:spPr/>
        <p:txBody>
          <a:bodyPr/>
          <a:lstStyle/>
          <a:p>
            <a:r>
              <a:rPr lang="en-GB" smtClean="0"/>
              <a:t>Most parents arranging to have FGM carried out on their daughters love them wholeheartedly, have their interests at heart and believe it is the best thing for them.</a:t>
            </a:r>
          </a:p>
          <a:p>
            <a:endParaRPr lang="en-GB" smtClean="0"/>
          </a:p>
          <a:p>
            <a:r>
              <a:rPr lang="en-GB" smtClean="0"/>
              <a:t>Today’s girls may be the first in hundreds of generations not to have FGM</a:t>
            </a:r>
          </a:p>
          <a:p>
            <a:endParaRPr lang="en-GB" smtClean="0"/>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Why is it carried out?</a:t>
            </a:r>
            <a:endParaRPr lang="en-GB"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ontent Placeholder 2"/>
          <p:cNvSpPr>
            <a:spLocks noGrp="1"/>
          </p:cNvSpPr>
          <p:nvPr>
            <p:ph idx="1"/>
          </p:nvPr>
        </p:nvSpPr>
        <p:spPr/>
        <p:txBody>
          <a:bodyPr/>
          <a:lstStyle/>
          <a:p>
            <a:r>
              <a:rPr lang="en-GB" smtClean="0"/>
              <a:t>NO</a:t>
            </a:r>
          </a:p>
          <a:p>
            <a:pPr lvl="1"/>
            <a:r>
              <a:rPr lang="en-GB" smtClean="0"/>
              <a:t>Highly variable</a:t>
            </a:r>
          </a:p>
          <a:p>
            <a:pPr lvl="1"/>
            <a:r>
              <a:rPr lang="en-GB" smtClean="0"/>
              <a:t>Purity/ marriage prospects/ right of passage</a:t>
            </a:r>
          </a:p>
          <a:p>
            <a:pPr lvl="1"/>
            <a:r>
              <a:rPr lang="en-GB" smtClean="0"/>
              <a:t>Complex</a:t>
            </a:r>
          </a:p>
          <a:p>
            <a:pPr lvl="1"/>
            <a:r>
              <a:rPr lang="en-GB" smtClean="0"/>
              <a:t>Ancient origins</a:t>
            </a:r>
          </a:p>
          <a:p>
            <a:pPr lvl="1"/>
            <a:r>
              <a:rPr lang="en-GB" smtClean="0"/>
              <a:t>Emotive</a:t>
            </a:r>
          </a:p>
          <a:p>
            <a:pPr lvl="1"/>
            <a:r>
              <a:rPr lang="en-GB" smtClean="0"/>
              <a:t>Control of sexuality and women’s bodies</a:t>
            </a:r>
          </a:p>
          <a:p>
            <a:endParaRPr lang="en-GB" smtClean="0"/>
          </a:p>
        </p:txBody>
      </p:sp>
      <p:sp>
        <p:nvSpPr>
          <p:cNvPr id="2" name="Title 1"/>
          <p:cNvSpPr>
            <a:spLocks noGrp="1"/>
          </p:cNvSpPr>
          <p:nvPr>
            <p:ph type="title"/>
          </p:nvPr>
        </p:nvSpPr>
        <p:spPr/>
        <p:txBody>
          <a:bodyPr>
            <a:normAutofit fontScale="90000"/>
          </a:bodyPr>
          <a:lstStyle/>
          <a:p>
            <a:pPr fontAlgn="auto">
              <a:spcAft>
                <a:spcPts val="0"/>
              </a:spcAft>
              <a:defRPr/>
            </a:pPr>
            <a:r>
              <a:rPr lang="en-GB" dirty="0" smtClean="0"/>
              <a:t>Do you need to know why FGM is carried out?</a:t>
            </a:r>
            <a:endParaRPr lang="en-GB"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smtClean="0"/>
              <a:t>1. FGM is child abuse</a:t>
            </a:r>
          </a:p>
          <a:p>
            <a:r>
              <a:rPr lang="en-GB" smtClean="0"/>
              <a:t>2. FGM is against the law</a:t>
            </a:r>
          </a:p>
          <a:p>
            <a:r>
              <a:rPr lang="en-GB" smtClean="0"/>
              <a:t>3. All health care professionals have a responsibility to be aware and respond appropriately</a:t>
            </a:r>
          </a:p>
          <a:p>
            <a:endParaRPr lang="en-GB" smtClean="0"/>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What you DO need to know is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ontent Placeholder 2"/>
          <p:cNvSpPr>
            <a:spLocks noGrp="1"/>
          </p:cNvSpPr>
          <p:nvPr>
            <p:ph idx="1"/>
          </p:nvPr>
        </p:nvSpPr>
        <p:spPr/>
        <p:txBody>
          <a:bodyPr/>
          <a:lstStyle/>
          <a:p>
            <a:r>
              <a:rPr lang="en-GB" smtClean="0"/>
              <a:t>“FGM is a violation of a child’s rights and is a child protection issue. It is considered to be a form of gender based violence against women and girls and is managed in accordance with existing child and adult protection structures, policies and procedures.”</a:t>
            </a:r>
          </a:p>
          <a:p>
            <a:endParaRPr lang="en-GB" smtClean="0"/>
          </a:p>
          <a:p>
            <a:r>
              <a:rPr lang="en-GB" b="1" i="1" smtClean="0"/>
              <a:t>...child protection is everybody’s job... </a:t>
            </a:r>
          </a:p>
          <a:p>
            <a:endParaRPr lang="en-GB" smtClean="0"/>
          </a:p>
        </p:txBody>
      </p:sp>
      <p:sp>
        <p:nvSpPr>
          <p:cNvPr id="2" name="Title 1"/>
          <p:cNvSpPr>
            <a:spLocks noGrp="1"/>
          </p:cNvSpPr>
          <p:nvPr>
            <p:ph type="title"/>
          </p:nvPr>
        </p:nvSpPr>
        <p:spPr/>
        <p:txBody>
          <a:bodyPr>
            <a:normAutofit fontScale="90000"/>
          </a:bodyPr>
          <a:lstStyle/>
          <a:p>
            <a:pPr fontAlgn="auto">
              <a:spcAft>
                <a:spcPts val="0"/>
              </a:spcAft>
              <a:defRPr/>
            </a:pPr>
            <a:r>
              <a:rPr lang="en-GB" dirty="0" smtClean="0"/>
              <a:t>Why is FGM considered child abuse?</a:t>
            </a:r>
            <a:endParaRPr lang="en-GB"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365760" indent="-256032" fontAlgn="auto">
              <a:spcAft>
                <a:spcPts val="0"/>
              </a:spcAft>
              <a:buFont typeface="Wingdings 3"/>
              <a:buChar char=""/>
              <a:defRPr/>
            </a:pPr>
            <a:r>
              <a:rPr lang="en-GB" dirty="0" smtClean="0"/>
              <a:t>severe pain</a:t>
            </a:r>
          </a:p>
          <a:p>
            <a:pPr marL="365760" indent="-256032" fontAlgn="auto">
              <a:spcAft>
                <a:spcPts val="0"/>
              </a:spcAft>
              <a:buFont typeface="Wingdings 3"/>
              <a:buChar char=""/>
              <a:defRPr/>
            </a:pPr>
            <a:r>
              <a:rPr lang="en-GB" dirty="0" smtClean="0"/>
              <a:t>emotional and psychological shock </a:t>
            </a:r>
          </a:p>
          <a:p>
            <a:pPr marL="621792" lvl="1" fontAlgn="auto">
              <a:spcBef>
                <a:spcPts val="324"/>
              </a:spcBef>
              <a:spcAft>
                <a:spcPts val="0"/>
              </a:spcAft>
              <a:buFont typeface="Verdana"/>
              <a:buChar char="◦"/>
              <a:defRPr/>
            </a:pPr>
            <a:r>
              <a:rPr lang="en-GB" dirty="0" smtClean="0"/>
              <a:t>(exacerbated by having to reconcile being subjected to the trauma by loving parents, extended family and friends)</a:t>
            </a:r>
          </a:p>
          <a:p>
            <a:pPr marL="365760" indent="-256032" fontAlgn="auto">
              <a:spcAft>
                <a:spcPts val="0"/>
              </a:spcAft>
              <a:buFont typeface="Wingdings 3"/>
              <a:buChar char=""/>
              <a:defRPr/>
            </a:pPr>
            <a:r>
              <a:rPr lang="en-GB" dirty="0" smtClean="0"/>
              <a:t>haemorrhage</a:t>
            </a:r>
          </a:p>
          <a:p>
            <a:pPr marL="365760" indent="-256032" fontAlgn="auto">
              <a:spcAft>
                <a:spcPts val="0"/>
              </a:spcAft>
              <a:buFont typeface="Wingdings 3"/>
              <a:buChar char=""/>
              <a:defRPr/>
            </a:pPr>
            <a:r>
              <a:rPr lang="en-GB" dirty="0" smtClean="0"/>
              <a:t>wound infections, including tetanus and blood borne viruses (including HIV and Hepatitis B and C)</a:t>
            </a:r>
          </a:p>
          <a:p>
            <a:pPr marL="365760" indent="-256032" fontAlgn="auto">
              <a:spcAft>
                <a:spcPts val="0"/>
              </a:spcAft>
              <a:buFont typeface="Wingdings 3"/>
              <a:buChar char=""/>
              <a:defRPr/>
            </a:pPr>
            <a:r>
              <a:rPr lang="en-GB" dirty="0" smtClean="0"/>
              <a:t>urinary retention</a:t>
            </a:r>
          </a:p>
          <a:p>
            <a:pPr marL="365760" indent="-256032" fontAlgn="auto">
              <a:spcAft>
                <a:spcPts val="0"/>
              </a:spcAft>
              <a:buFont typeface="Wingdings 3"/>
              <a:buChar char=""/>
              <a:defRPr/>
            </a:pPr>
            <a:r>
              <a:rPr lang="en-GB" dirty="0" smtClean="0"/>
              <a:t>injury to adjacent tissues</a:t>
            </a:r>
          </a:p>
          <a:p>
            <a:pPr marL="365760" indent="-256032" fontAlgn="auto">
              <a:spcAft>
                <a:spcPts val="0"/>
              </a:spcAft>
              <a:buFont typeface="Wingdings 3"/>
              <a:buChar char=""/>
              <a:defRPr/>
            </a:pPr>
            <a:r>
              <a:rPr lang="en-GB" dirty="0" smtClean="0"/>
              <a:t>fracture or dislocation as a result of restraint</a:t>
            </a:r>
          </a:p>
          <a:p>
            <a:pPr marL="365760" indent="-256032" fontAlgn="auto">
              <a:spcAft>
                <a:spcPts val="0"/>
              </a:spcAft>
              <a:buFont typeface="Wingdings 3"/>
              <a:buChar char=""/>
              <a:defRPr/>
            </a:pPr>
            <a:r>
              <a:rPr lang="en-GB" dirty="0" smtClean="0"/>
              <a:t>damage to other organs</a:t>
            </a:r>
          </a:p>
          <a:p>
            <a:pPr marL="365760" indent="-256032" fontAlgn="auto">
              <a:spcAft>
                <a:spcPts val="0"/>
              </a:spcAft>
              <a:buFont typeface="Wingdings 3"/>
              <a:buChar char=""/>
              <a:defRPr/>
            </a:pPr>
            <a:r>
              <a:rPr lang="en-GB" dirty="0" smtClean="0"/>
              <a:t>death.</a:t>
            </a:r>
          </a:p>
          <a:p>
            <a:pPr marL="365760" indent="-256032" fontAlgn="auto">
              <a:spcAft>
                <a:spcPts val="0"/>
              </a:spcAft>
              <a:buFont typeface="Wingdings 3"/>
              <a:buChar char=""/>
              <a:defRPr/>
            </a:pPr>
            <a:endParaRPr lang="en-GB" dirty="0"/>
          </a:p>
        </p:txBody>
      </p:sp>
      <p:sp>
        <p:nvSpPr>
          <p:cNvPr id="2" name="Title 1"/>
          <p:cNvSpPr>
            <a:spLocks noGrp="1"/>
          </p:cNvSpPr>
          <p:nvPr>
            <p:ph type="title"/>
          </p:nvPr>
        </p:nvSpPr>
        <p:spPr/>
        <p:txBody>
          <a:bodyPr>
            <a:normAutofit fontScale="90000"/>
          </a:bodyPr>
          <a:lstStyle/>
          <a:p>
            <a:pPr fontAlgn="auto">
              <a:spcAft>
                <a:spcPts val="0"/>
              </a:spcAft>
              <a:defRPr/>
            </a:pPr>
            <a:r>
              <a:rPr lang="en-GB" dirty="0" smtClean="0"/>
              <a:t>Acute clinical presentations of FGM</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Content Placeholder 2"/>
          <p:cNvSpPr>
            <a:spLocks noGrp="1"/>
          </p:cNvSpPr>
          <p:nvPr>
            <p:ph idx="1"/>
          </p:nvPr>
        </p:nvSpPr>
        <p:spPr/>
        <p:txBody>
          <a:bodyPr/>
          <a:lstStyle/>
          <a:p>
            <a:r>
              <a:rPr lang="en-GB" smtClean="0"/>
              <a:t>Address sensitively and respectfully</a:t>
            </a:r>
          </a:p>
          <a:p>
            <a:endParaRPr lang="en-GB" smtClean="0"/>
          </a:p>
          <a:p>
            <a:pPr lvl="1"/>
            <a:r>
              <a:rPr lang="en-GB" smtClean="0"/>
              <a:t>Setting a tone for further learning and work</a:t>
            </a:r>
          </a:p>
          <a:p>
            <a:pPr lvl="1"/>
            <a:endParaRPr lang="en-GB" smtClean="0"/>
          </a:p>
          <a:p>
            <a:pPr lvl="1"/>
            <a:r>
              <a:rPr lang="en-GB" smtClean="0"/>
              <a:t>Women/ families affected by FGM must be given</a:t>
            </a:r>
          </a:p>
          <a:p>
            <a:pPr lvl="2"/>
            <a:r>
              <a:rPr lang="en-GB" smtClean="0"/>
              <a:t>Information, care, support</a:t>
            </a:r>
          </a:p>
          <a:p>
            <a:pPr lvl="2"/>
            <a:r>
              <a:rPr lang="en-GB" smtClean="0"/>
              <a:t>Not pity</a:t>
            </a:r>
          </a:p>
          <a:p>
            <a:pPr lvl="2"/>
            <a:r>
              <a:rPr lang="en-GB" smtClean="0"/>
              <a:t>Not stigmatisation</a:t>
            </a:r>
          </a:p>
          <a:p>
            <a:pPr lvl="1">
              <a:buFont typeface="Verdana" pitchFamily="34" charset="0"/>
              <a:buNone/>
            </a:pPr>
            <a:endParaRPr lang="en-GB" smtClean="0"/>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Aims </a:t>
            </a:r>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365760" indent="-256032" fontAlgn="auto">
              <a:spcAft>
                <a:spcPts val="0"/>
              </a:spcAft>
              <a:buFont typeface="Wingdings 3"/>
              <a:buChar char=""/>
              <a:defRPr/>
            </a:pPr>
            <a:r>
              <a:rPr lang="en-GB" dirty="0" smtClean="0"/>
              <a:t>chronic vaginal and pelvic infections</a:t>
            </a:r>
          </a:p>
          <a:p>
            <a:pPr marL="365760" indent="-256032" fontAlgn="auto">
              <a:spcAft>
                <a:spcPts val="0"/>
              </a:spcAft>
              <a:buFont typeface="Wingdings 3"/>
              <a:buChar char=""/>
              <a:defRPr/>
            </a:pPr>
            <a:r>
              <a:rPr lang="en-GB" dirty="0" smtClean="0"/>
              <a:t>difficulties with menstruation</a:t>
            </a:r>
          </a:p>
          <a:p>
            <a:pPr marL="365760" indent="-256032" fontAlgn="auto">
              <a:spcAft>
                <a:spcPts val="0"/>
              </a:spcAft>
              <a:buFont typeface="Wingdings 3"/>
              <a:buChar char=""/>
              <a:defRPr/>
            </a:pPr>
            <a:r>
              <a:rPr lang="en-GB" dirty="0" smtClean="0"/>
              <a:t>difficulties in passing urine and chronic urine infections</a:t>
            </a:r>
          </a:p>
          <a:p>
            <a:pPr marL="365760" indent="-256032" fontAlgn="auto">
              <a:spcAft>
                <a:spcPts val="0"/>
              </a:spcAft>
              <a:buFont typeface="Wingdings 3"/>
              <a:buChar char=""/>
              <a:defRPr/>
            </a:pPr>
            <a:r>
              <a:rPr lang="en-GB" dirty="0" smtClean="0"/>
              <a:t>renal impairment and possible renal failure</a:t>
            </a:r>
          </a:p>
          <a:p>
            <a:pPr marL="365760" indent="-256032" fontAlgn="auto">
              <a:spcAft>
                <a:spcPts val="0"/>
              </a:spcAft>
              <a:buFont typeface="Wingdings 3"/>
              <a:buChar char=""/>
              <a:defRPr/>
            </a:pPr>
            <a:r>
              <a:rPr lang="en-GB" dirty="0" smtClean="0"/>
              <a:t>damage to the reproductive system, including infertility</a:t>
            </a:r>
          </a:p>
          <a:p>
            <a:pPr marL="365760" indent="-256032" fontAlgn="auto">
              <a:spcAft>
                <a:spcPts val="0"/>
              </a:spcAft>
              <a:buFont typeface="Wingdings 3"/>
              <a:buChar char=""/>
              <a:defRPr/>
            </a:pPr>
            <a:r>
              <a:rPr lang="en-GB" dirty="0" err="1" smtClean="0"/>
              <a:t>infibulation</a:t>
            </a:r>
            <a:r>
              <a:rPr lang="en-GB" dirty="0" smtClean="0"/>
              <a:t> cysts, </a:t>
            </a:r>
            <a:r>
              <a:rPr lang="en-GB" dirty="0" err="1" smtClean="0"/>
              <a:t>neuromas</a:t>
            </a:r>
            <a:r>
              <a:rPr lang="en-GB" dirty="0" smtClean="0"/>
              <a:t> and </a:t>
            </a:r>
            <a:r>
              <a:rPr lang="en-GB" dirty="0" err="1" smtClean="0"/>
              <a:t>keloid</a:t>
            </a:r>
            <a:r>
              <a:rPr lang="en-GB" dirty="0" smtClean="0"/>
              <a:t> scar formation</a:t>
            </a:r>
          </a:p>
          <a:p>
            <a:pPr marL="365760" indent="-256032" fontAlgn="auto">
              <a:spcAft>
                <a:spcPts val="0"/>
              </a:spcAft>
              <a:buFont typeface="Wingdings 3"/>
              <a:buChar char=""/>
              <a:defRPr/>
            </a:pPr>
            <a:r>
              <a:rPr lang="en-GB" dirty="0" smtClean="0"/>
              <a:t>obstetric fistula</a:t>
            </a:r>
          </a:p>
          <a:p>
            <a:pPr marL="365760" indent="-256032" fontAlgn="auto">
              <a:spcAft>
                <a:spcPts val="0"/>
              </a:spcAft>
              <a:buFont typeface="Wingdings 3"/>
              <a:buChar char=""/>
              <a:defRPr/>
            </a:pPr>
            <a:r>
              <a:rPr lang="en-GB" dirty="0" smtClean="0"/>
              <a:t>complications in pregnancy and delay in the second stage of childbirth</a:t>
            </a:r>
          </a:p>
          <a:p>
            <a:pPr marL="365760" indent="-256032" fontAlgn="auto">
              <a:spcAft>
                <a:spcPts val="0"/>
              </a:spcAft>
              <a:buFont typeface="Wingdings 3"/>
              <a:buChar char=""/>
              <a:defRPr/>
            </a:pPr>
            <a:r>
              <a:rPr lang="en-GB" dirty="0" smtClean="0"/>
              <a:t>pain during sex and lack of pleasurable sensation</a:t>
            </a:r>
          </a:p>
          <a:p>
            <a:pPr marL="365760" indent="-256032" fontAlgn="auto">
              <a:spcAft>
                <a:spcPts val="0"/>
              </a:spcAft>
              <a:buFont typeface="Wingdings 3"/>
              <a:buChar char=""/>
              <a:defRPr/>
            </a:pPr>
            <a:r>
              <a:rPr lang="en-GB" dirty="0" smtClean="0"/>
              <a:t>psychological damage, including a number of mental health and psychosexual problems such as low libido, depression, anxiety and sexual dysfunction; flashbacks during pregnancy and childbirth; substance misuse and/or self-harm</a:t>
            </a:r>
          </a:p>
          <a:p>
            <a:pPr marL="365760" indent="-256032" fontAlgn="auto">
              <a:spcAft>
                <a:spcPts val="0"/>
              </a:spcAft>
              <a:buFont typeface="Wingdings 3"/>
              <a:buChar char=""/>
              <a:defRPr/>
            </a:pPr>
            <a:r>
              <a:rPr lang="en-GB" dirty="0" smtClean="0"/>
              <a:t>increased risk of HIV and other sexually transmitted infections</a:t>
            </a:r>
          </a:p>
          <a:p>
            <a:pPr marL="365760" indent="-256032" fontAlgn="auto">
              <a:spcAft>
                <a:spcPts val="0"/>
              </a:spcAft>
              <a:buFont typeface="Wingdings 3"/>
              <a:buChar char=""/>
              <a:defRPr/>
            </a:pPr>
            <a:r>
              <a:rPr lang="en-GB" dirty="0" smtClean="0"/>
              <a:t>death of mother and child during childbirth.</a:t>
            </a:r>
          </a:p>
          <a:p>
            <a:pPr marL="365760" indent="-256032" fontAlgn="auto">
              <a:spcAft>
                <a:spcPts val="0"/>
              </a:spcAft>
              <a:buFont typeface="Wingdings 3"/>
              <a:buChar char=""/>
              <a:defRPr/>
            </a:pPr>
            <a:endParaRPr lang="en-GB" dirty="0"/>
          </a:p>
        </p:txBody>
      </p:sp>
      <p:sp>
        <p:nvSpPr>
          <p:cNvPr id="2" name="Title 1"/>
          <p:cNvSpPr>
            <a:spLocks noGrp="1"/>
          </p:cNvSpPr>
          <p:nvPr>
            <p:ph type="title"/>
          </p:nvPr>
        </p:nvSpPr>
        <p:spPr/>
        <p:txBody>
          <a:bodyPr/>
          <a:lstStyle/>
          <a:p>
            <a:pPr fontAlgn="auto">
              <a:spcAft>
                <a:spcPts val="0"/>
              </a:spcAft>
              <a:defRPr/>
            </a:pPr>
            <a:r>
              <a:rPr lang="en-GB" dirty="0" smtClean="0"/>
              <a:t>Later presentations of FGM </a:t>
            </a:r>
            <a:endParaRPr lang="en-GB"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Content Placeholder 2"/>
          <p:cNvSpPr>
            <a:spLocks noGrp="1"/>
          </p:cNvSpPr>
          <p:nvPr>
            <p:ph idx="1"/>
          </p:nvPr>
        </p:nvSpPr>
        <p:spPr/>
        <p:txBody>
          <a:bodyPr/>
          <a:lstStyle/>
          <a:p>
            <a:r>
              <a:rPr lang="en-GB" i="1" smtClean="0"/>
              <a:t>“this child is only 2 years old, so we don’t need to worry about child abuse in the form of FGM, as it is usually when the child is about 10 that it is performed”</a:t>
            </a:r>
          </a:p>
          <a:p>
            <a:endParaRPr lang="en-GB" smtClean="0"/>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Content Placeholder 2"/>
          <p:cNvSpPr>
            <a:spLocks noGrp="1"/>
          </p:cNvSpPr>
          <p:nvPr>
            <p:ph idx="1"/>
          </p:nvPr>
        </p:nvSpPr>
        <p:spPr/>
        <p:txBody>
          <a:bodyPr/>
          <a:lstStyle/>
          <a:p>
            <a:r>
              <a:rPr lang="en-GB" smtClean="0"/>
              <a:t>There is huge variability in practice;</a:t>
            </a:r>
          </a:p>
        </p:txBody>
      </p:sp>
      <p:sp>
        <p:nvSpPr>
          <p:cNvPr id="2" name="Title 1"/>
          <p:cNvSpPr>
            <a:spLocks noGrp="1"/>
          </p:cNvSpPr>
          <p:nvPr>
            <p:ph type="title"/>
          </p:nvPr>
        </p:nvSpPr>
        <p:spPr/>
        <p:txBody>
          <a:bodyPr/>
          <a:lstStyle/>
          <a:p>
            <a:pPr fontAlgn="auto">
              <a:spcAft>
                <a:spcPts val="0"/>
              </a:spcAft>
              <a:defRPr/>
            </a:pPr>
            <a:r>
              <a:rPr lang="en-GB" dirty="0" smtClean="0"/>
              <a:t>Age</a:t>
            </a:r>
            <a:endParaRPr lang="en-GB"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Content Placeholder 1"/>
          <p:cNvSpPr>
            <a:spLocks noGrp="1"/>
          </p:cNvSpPr>
          <p:nvPr>
            <p:ph idx="1"/>
          </p:nvPr>
        </p:nvSpPr>
        <p:spPr/>
        <p:txBody>
          <a:bodyPr/>
          <a:lstStyle/>
          <a:p>
            <a:endParaRPr lang="en-GB" smtClean="0"/>
          </a:p>
          <a:p>
            <a:r>
              <a:rPr lang="en-GB" smtClean="0"/>
              <a:t>Traditional age changing due to migration, legal pressure and new patterns of family visiting/ interacting and being ‘opportunistic’.</a:t>
            </a:r>
          </a:p>
          <a:p>
            <a:endParaRPr lang="en-GB" smtClean="0"/>
          </a:p>
        </p:txBody>
      </p:sp>
      <p:sp>
        <p:nvSpPr>
          <p:cNvPr id="3" name="Title 2"/>
          <p:cNvSpPr>
            <a:spLocks noGrp="1"/>
          </p:cNvSpPr>
          <p:nvPr>
            <p:ph type="title"/>
          </p:nvPr>
        </p:nvSpPr>
        <p:spPr/>
        <p:txBody>
          <a:bodyPr/>
          <a:lstStyle/>
          <a:p>
            <a:pPr fontAlgn="auto">
              <a:spcAft>
                <a:spcPts val="0"/>
              </a:spcAft>
              <a:defRPr/>
            </a:pPr>
            <a:endParaRPr lang="en-GB"/>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1233488" y="990600"/>
            <a:ext cx="6677025" cy="48768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2564904"/>
            <a:ext cx="6768752" cy="1569660"/>
          </a:xfrm>
          <a:prstGeom prst="rect">
            <a:avLst/>
          </a:prstGeom>
        </p:spPr>
        <p:txBody>
          <a:bodyPr wrap="square">
            <a:spAutoFit/>
          </a:bodyPr>
          <a:lstStyle/>
          <a:p>
            <a:r>
              <a:rPr lang="en-GB" sz="2400" dirty="0" smtClean="0"/>
              <a:t>Risk is a ‘dynamic continuum’ and FGM</a:t>
            </a:r>
          </a:p>
          <a:p>
            <a:r>
              <a:rPr lang="en-GB" sz="2400" dirty="0" smtClean="0"/>
              <a:t>risk assessment and monitoring for a girl</a:t>
            </a:r>
          </a:p>
          <a:p>
            <a:r>
              <a:rPr lang="en-GB" sz="2400" dirty="0" smtClean="0"/>
              <a:t>is ‘an ongoing conversation for her whole</a:t>
            </a:r>
          </a:p>
          <a:p>
            <a:r>
              <a:rPr lang="en-GB" sz="2400" dirty="0" smtClean="0"/>
              <a:t>childhood’.</a:t>
            </a:r>
            <a:endParaRPr lang="en-GB"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7" name="Content Placeholder 2"/>
          <p:cNvSpPr>
            <a:spLocks noGrp="1"/>
          </p:cNvSpPr>
          <p:nvPr>
            <p:ph idx="1"/>
          </p:nvPr>
        </p:nvSpPr>
        <p:spPr/>
        <p:txBody>
          <a:bodyPr/>
          <a:lstStyle/>
          <a:p>
            <a:pPr algn="ctr"/>
            <a:r>
              <a:rPr lang="en-GB" sz="4800" smtClean="0"/>
              <a:t>What does the law say?</a:t>
            </a:r>
          </a:p>
          <a:p>
            <a:endParaRPr lang="en-GB" smtClean="0"/>
          </a:p>
        </p:txBody>
      </p:sp>
      <p:sp>
        <p:nvSpPr>
          <p:cNvPr id="2" name="Title 1"/>
          <p:cNvSpPr>
            <a:spLocks noGrp="1"/>
          </p:cNvSpPr>
          <p:nvPr>
            <p:ph type="title"/>
          </p:nvPr>
        </p:nvSpPr>
        <p:spPr/>
        <p:txBody>
          <a:bodyPr/>
          <a:lstStyle/>
          <a:p>
            <a:pPr fontAlgn="auto">
              <a:spcAft>
                <a:spcPts val="0"/>
              </a:spcAft>
              <a:defRPr/>
            </a:pPr>
            <a:endParaRPr lang="en-GB" dirty="0"/>
          </a:p>
        </p:txBody>
      </p:sp>
      <p:pic>
        <p:nvPicPr>
          <p:cNvPr id="55299" name="Picture 2"/>
          <p:cNvPicPr>
            <a:picLocks noChangeAspect="1" noChangeArrowheads="1"/>
          </p:cNvPicPr>
          <p:nvPr/>
        </p:nvPicPr>
        <p:blipFill>
          <a:blip r:embed="rId2" cstate="print"/>
          <a:srcRect/>
          <a:stretch>
            <a:fillRect/>
          </a:stretch>
        </p:blipFill>
        <p:spPr bwMode="auto">
          <a:xfrm>
            <a:off x="1187450" y="2565400"/>
            <a:ext cx="6646863" cy="3743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Content Placeholder 2"/>
          <p:cNvSpPr>
            <a:spLocks noGrp="1"/>
          </p:cNvSpPr>
          <p:nvPr>
            <p:ph idx="1"/>
          </p:nvPr>
        </p:nvSpPr>
        <p:spPr/>
        <p:txBody>
          <a:bodyPr/>
          <a:lstStyle/>
          <a:p>
            <a:r>
              <a:rPr lang="en-GB" b="1" smtClean="0"/>
              <a:t>FGM has been unlawful in Scotland since 1985.</a:t>
            </a:r>
            <a:r>
              <a:rPr lang="en-GB" smtClean="0"/>
              <a:t> The Female Genital Mutilation (Scotland) Act 2005 re-enacted the Prohibition of Female Circumcision Act 1985 and extended protection by making it a criminal offence to have FGM carried out either in </a:t>
            </a:r>
            <a:r>
              <a:rPr lang="en-GB" i="1" u="sng" smtClean="0"/>
              <a:t>Scotland or abroad </a:t>
            </a:r>
            <a:r>
              <a:rPr lang="en-GB" smtClean="0"/>
              <a:t>by giving those offences extra-territorial powers. The Act also increased the penalty on conviction on indictment from </a:t>
            </a:r>
            <a:r>
              <a:rPr lang="en-GB" i="1" u="sng" smtClean="0"/>
              <a:t>5 to 14 years’ imprisonment</a:t>
            </a:r>
            <a:r>
              <a:rPr lang="en-GB" smtClean="0"/>
              <a:t>.</a:t>
            </a:r>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The Law in Scotland</a:t>
            </a:r>
            <a:endParaRPr lang="en-GB"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365760" indent="-256032" fontAlgn="auto">
              <a:spcAft>
                <a:spcPts val="0"/>
              </a:spcAft>
              <a:buFont typeface="Wingdings 3"/>
              <a:buChar char=""/>
              <a:defRPr/>
            </a:pPr>
            <a:r>
              <a:rPr lang="en-GB" dirty="0" smtClean="0"/>
              <a:t>The Scottish Government has worked collaboratively with the UK Government to close a loophole in the Prohibition of Female Genital Mutilation (Scotland) Act 2005. This will extend the reach of the extra-territorial offences in that Act to </a:t>
            </a:r>
            <a:r>
              <a:rPr lang="en-GB" i="1" u="sng" dirty="0" smtClean="0"/>
              <a:t>habitual (as well as permanent) UK residents</a:t>
            </a:r>
            <a:r>
              <a:rPr lang="en-GB" dirty="0" smtClean="0"/>
              <a:t>. This strengthening of legislation is included in the </a:t>
            </a:r>
            <a:r>
              <a:rPr lang="en-GB" dirty="0" smtClean="0">
                <a:hlinkClick r:id="rId2"/>
              </a:rPr>
              <a:t>Serious Crime Act 2015</a:t>
            </a:r>
            <a:r>
              <a:rPr lang="en-GB" dirty="0" smtClean="0"/>
              <a:t> which received Royal Assent on 03 March 2015 with the provisions for Scotland commencing on 03 May 2015.</a:t>
            </a:r>
          </a:p>
          <a:p>
            <a:pPr marL="365760" indent="-256032" fontAlgn="auto">
              <a:spcAft>
                <a:spcPts val="0"/>
              </a:spcAft>
              <a:buFont typeface="Wingdings 3"/>
              <a:buChar char=""/>
              <a:defRPr/>
            </a:pPr>
            <a:endParaRPr lang="en-GB" dirty="0"/>
          </a:p>
        </p:txBody>
      </p:sp>
      <p:sp>
        <p:nvSpPr>
          <p:cNvPr id="2" name="Title 1"/>
          <p:cNvSpPr>
            <a:spLocks noGrp="1"/>
          </p:cNvSpPr>
          <p:nvPr>
            <p:ph type="title"/>
          </p:nvPr>
        </p:nvSpPr>
        <p:spPr/>
        <p:txBody>
          <a:bodyPr/>
          <a:lstStyle/>
          <a:p>
            <a:pPr fontAlgn="auto">
              <a:spcAft>
                <a:spcPts val="0"/>
              </a:spcAft>
              <a:defRPr/>
            </a:pPr>
            <a:r>
              <a:rPr lang="en-GB" dirty="0" smtClean="0"/>
              <a:t>The Law in Scotland</a:t>
            </a:r>
            <a:endParaRPr lang="en-GB"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Content Placeholder 2"/>
          <p:cNvSpPr>
            <a:spLocks noGrp="1"/>
          </p:cNvSpPr>
          <p:nvPr>
            <p:ph idx="1"/>
          </p:nvPr>
        </p:nvSpPr>
        <p:spPr/>
        <p:txBody>
          <a:bodyPr/>
          <a:lstStyle/>
          <a:p>
            <a:r>
              <a:rPr lang="en-GB" smtClean="0"/>
              <a:t>Mandatory reporting</a:t>
            </a:r>
          </a:p>
          <a:p>
            <a:r>
              <a:rPr lang="en-GB" smtClean="0"/>
              <a:t>Health and social care data base</a:t>
            </a:r>
          </a:p>
          <a:p>
            <a:r>
              <a:rPr lang="en-GB" smtClean="0"/>
              <a:t>FGM prevention order</a:t>
            </a:r>
          </a:p>
          <a:p>
            <a:endParaRPr lang="en-GB" smtClean="0"/>
          </a:p>
          <a:p>
            <a:endParaRPr lang="en-GB" smtClean="0"/>
          </a:p>
          <a:p>
            <a:endParaRPr lang="en-GB" smtClean="0"/>
          </a:p>
          <a:p>
            <a:r>
              <a:rPr lang="en-GB" smtClean="0"/>
              <a:t>BPSU; YES includes Scotland</a:t>
            </a:r>
          </a:p>
        </p:txBody>
      </p:sp>
      <p:sp>
        <p:nvSpPr>
          <p:cNvPr id="2" name="Title 1"/>
          <p:cNvSpPr>
            <a:spLocks noGrp="1"/>
          </p:cNvSpPr>
          <p:nvPr>
            <p:ph type="title"/>
          </p:nvPr>
        </p:nvSpPr>
        <p:spPr/>
        <p:txBody>
          <a:bodyPr/>
          <a:lstStyle/>
          <a:p>
            <a:pPr fontAlgn="auto">
              <a:spcAft>
                <a:spcPts val="0"/>
              </a:spcAft>
              <a:defRPr/>
            </a:pPr>
            <a:r>
              <a:rPr lang="en-GB" dirty="0" smtClean="0"/>
              <a:t>England/ rest of UK</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ontent Placeholder 2"/>
          <p:cNvSpPr>
            <a:spLocks noGrp="1"/>
          </p:cNvSpPr>
          <p:nvPr>
            <p:ph idx="1"/>
          </p:nvPr>
        </p:nvSpPr>
        <p:spPr/>
        <p:txBody>
          <a:bodyPr/>
          <a:lstStyle/>
          <a:p>
            <a:r>
              <a:rPr lang="en-GB" dirty="0" smtClean="0"/>
              <a:t>Focus on </a:t>
            </a:r>
            <a:r>
              <a:rPr lang="en-GB" i="1" u="sng" dirty="0" smtClean="0"/>
              <a:t>clinical staff</a:t>
            </a:r>
            <a:r>
              <a:rPr lang="en-GB" dirty="0" smtClean="0"/>
              <a:t>, and FGM related </a:t>
            </a:r>
          </a:p>
          <a:p>
            <a:pPr>
              <a:buFont typeface="Wingdings 3" pitchFamily="18" charset="2"/>
              <a:buNone/>
            </a:pPr>
            <a:r>
              <a:rPr lang="en-GB" i="1" dirty="0" smtClean="0"/>
              <a:t>	</a:t>
            </a:r>
            <a:r>
              <a:rPr lang="en-GB" i="1" u="sng" dirty="0" smtClean="0"/>
              <a:t>clinical</a:t>
            </a:r>
            <a:r>
              <a:rPr lang="en-GB" i="1" dirty="0" smtClean="0"/>
              <a:t> </a:t>
            </a:r>
            <a:r>
              <a:rPr lang="en-GB" i="1" u="sng" dirty="0" smtClean="0"/>
              <a:t>knowledge, skills and responsibilities</a:t>
            </a:r>
          </a:p>
          <a:p>
            <a:pPr>
              <a:buNone/>
            </a:pPr>
            <a:endParaRPr lang="en-GB" dirty="0" smtClean="0"/>
          </a:p>
          <a:p>
            <a:r>
              <a:rPr lang="en-GB" dirty="0" smtClean="0"/>
              <a:t>Illustrative Case</a:t>
            </a:r>
          </a:p>
          <a:p>
            <a:r>
              <a:rPr lang="en-GB" dirty="0" smtClean="0"/>
              <a:t>Key messages</a:t>
            </a:r>
          </a:p>
          <a:p>
            <a:endParaRPr lang="en-GB" dirty="0" smtClean="0"/>
          </a:p>
          <a:p>
            <a:r>
              <a:rPr lang="en-GB" dirty="0" smtClean="0"/>
              <a:t>Some pathways and resources</a:t>
            </a:r>
          </a:p>
        </p:txBody>
      </p:sp>
      <p:sp>
        <p:nvSpPr>
          <p:cNvPr id="2" name="Title 1"/>
          <p:cNvSpPr>
            <a:spLocks noGrp="1"/>
          </p:cNvSpPr>
          <p:nvPr>
            <p:ph type="title"/>
          </p:nvPr>
        </p:nvSpPr>
        <p:spPr/>
        <p:txBody>
          <a:bodyPr/>
          <a:lstStyle/>
          <a:p>
            <a:pPr fontAlgn="auto">
              <a:spcAft>
                <a:spcPts val="0"/>
              </a:spcAft>
              <a:defRPr/>
            </a:pPr>
            <a:r>
              <a:rPr lang="en-GB" dirty="0" smtClean="0"/>
              <a:t>Aims</a:t>
            </a:r>
            <a:endParaRPr lang="en-GB"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Content Placeholder 2"/>
          <p:cNvSpPr>
            <a:spLocks noGrp="1"/>
          </p:cNvSpPr>
          <p:nvPr>
            <p:ph idx="1"/>
          </p:nvPr>
        </p:nvSpPr>
        <p:spPr/>
        <p:txBody>
          <a:bodyPr/>
          <a:lstStyle/>
          <a:p>
            <a:pPr algn="ctr"/>
            <a:r>
              <a:rPr lang="en-GB" sz="4400" smtClean="0"/>
              <a:t>What are my responsibilities as a health care professional?</a:t>
            </a:r>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 </a:t>
            </a:r>
            <a:endParaRPr lang="en-GB"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nSpc>
                <a:spcPct val="90000"/>
              </a:lnSpc>
            </a:pPr>
            <a:r>
              <a:rPr lang="en-GB" sz="2500" b="1" u="sng" smtClean="0"/>
              <a:t>All</a:t>
            </a:r>
            <a:r>
              <a:rPr lang="en-GB" sz="2500" smtClean="0"/>
              <a:t> healthcare workers including all nurses, midwives and doctors have a duty of care to girls and women who are at risk of having FGM carried out, or who have already been affected by FGM. The Chief Nursing Officer and Chief Medical Officer for the Scottish Government have written to all healthcare professionals highlighting this </a:t>
            </a:r>
          </a:p>
          <a:p>
            <a:pPr>
              <a:lnSpc>
                <a:spcPct val="90000"/>
              </a:lnSpc>
            </a:pPr>
            <a:endParaRPr lang="en-GB" sz="2500" smtClean="0"/>
          </a:p>
          <a:p>
            <a:pPr marL="742950" lvl="1" indent="-285750">
              <a:lnSpc>
                <a:spcPct val="90000"/>
              </a:lnSpc>
              <a:buFont typeface="Verdana" pitchFamily="34" charset="0"/>
              <a:buNone/>
            </a:pPr>
            <a:r>
              <a:rPr lang="en-GB" sz="2100" b="1" i="1" u="sng" smtClean="0"/>
              <a:t>obligation and the responsibility to understand and act in response to actual and potential FGM</a:t>
            </a:r>
            <a:r>
              <a:rPr lang="en-GB" sz="2100" smtClean="0"/>
              <a:t>.</a:t>
            </a:r>
          </a:p>
          <a:p>
            <a:pPr>
              <a:lnSpc>
                <a:spcPct val="90000"/>
              </a:lnSpc>
            </a:pPr>
            <a:r>
              <a:rPr lang="en-GB" sz="2500" smtClean="0"/>
              <a:t> </a:t>
            </a:r>
            <a:r>
              <a:rPr lang="en-GB" sz="2500" u="sng" smtClean="0">
                <a:hlinkClick r:id="rId2"/>
              </a:rPr>
              <a:t>http://www.sehd.scot.nhs.uk/cmo/CMO(2014)19.pdf</a:t>
            </a:r>
            <a:r>
              <a:rPr lang="en-GB" sz="2500" smtClean="0"/>
              <a:t> </a:t>
            </a:r>
          </a:p>
          <a:p>
            <a:pPr>
              <a:lnSpc>
                <a:spcPct val="90000"/>
              </a:lnSpc>
            </a:pPr>
            <a:endParaRPr lang="en-GB" sz="2500" smtClean="0"/>
          </a:p>
        </p:txBody>
      </p:sp>
      <p:sp>
        <p:nvSpPr>
          <p:cNvPr id="2" name="Title 1"/>
          <p:cNvSpPr>
            <a:spLocks noGrp="1"/>
          </p:cNvSpPr>
          <p:nvPr>
            <p:ph type="title"/>
          </p:nvPr>
        </p:nvSpPr>
        <p:spPr/>
        <p:txBody>
          <a:bodyPr/>
          <a:lstStyle/>
          <a:p>
            <a:pPr fontAlgn="auto">
              <a:spcAft>
                <a:spcPts val="0"/>
              </a:spcAft>
              <a:defRPr/>
            </a:pPr>
            <a:endParaRPr lang="en-GB"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Content Placeholder 2"/>
          <p:cNvSpPr>
            <a:spLocks noGrp="1"/>
          </p:cNvSpPr>
          <p:nvPr>
            <p:ph idx="1"/>
          </p:nvPr>
        </p:nvSpPr>
        <p:spPr/>
        <p:txBody>
          <a:bodyPr/>
          <a:lstStyle/>
          <a:p>
            <a:r>
              <a:rPr lang="en-GB" smtClean="0"/>
              <a:t>A letter from the Chief Nursing Officer/Chief Medical Officer in Scotland was issued in July 2015  to inform health professionals (in Scotland) of the additional resources available to support the delivery of services to people who have had FGM or at risk of FGM.  It also provides a reminder to be alert to young girls being taken out of Scotland to have FGM performed - </a:t>
            </a:r>
            <a:r>
              <a:rPr lang="en-GB" b="1" smtClean="0">
                <a:hlinkClick r:id="rId2"/>
              </a:rPr>
              <a:t>CMO/CNO Letter 2015</a:t>
            </a:r>
            <a:r>
              <a:rPr lang="en-GB" smtClean="0">
                <a:hlinkClick r:id="rId2"/>
              </a:rPr>
              <a:t>.</a:t>
            </a:r>
            <a:endParaRPr lang="en-GB" smtClean="0"/>
          </a:p>
          <a:p>
            <a:endParaRPr lang="en-GB" smtClean="0"/>
          </a:p>
        </p:txBody>
      </p:sp>
      <p:sp>
        <p:nvSpPr>
          <p:cNvPr id="2" name="Title 1"/>
          <p:cNvSpPr>
            <a:spLocks noGrp="1"/>
          </p:cNvSpPr>
          <p:nvPr>
            <p:ph type="title"/>
          </p:nvPr>
        </p:nvSpPr>
        <p:spPr/>
        <p:txBody>
          <a:bodyPr/>
          <a:lstStyle/>
          <a:p>
            <a:pPr fontAlgn="auto">
              <a:spcAft>
                <a:spcPts val="0"/>
              </a:spcAft>
              <a:defRPr/>
            </a:pPr>
            <a:endParaRPr lang="en-GB"/>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Content Placeholder 2"/>
          <p:cNvSpPr>
            <a:spLocks noGrp="1"/>
          </p:cNvSpPr>
          <p:nvPr>
            <p:ph idx="1"/>
          </p:nvPr>
        </p:nvSpPr>
        <p:spPr/>
        <p:txBody>
          <a:bodyPr/>
          <a:lstStyle/>
          <a:p>
            <a:r>
              <a:rPr lang="en-GB" smtClean="0"/>
              <a:t>No background info from SW or Police files</a:t>
            </a:r>
          </a:p>
          <a:p>
            <a:r>
              <a:rPr lang="en-GB" smtClean="0"/>
              <a:t>Discussed with HV and GP</a:t>
            </a:r>
          </a:p>
          <a:p>
            <a:r>
              <a:rPr lang="en-GB" smtClean="0"/>
              <a:t>No health documented previous risk assessment of discussion with family</a:t>
            </a:r>
          </a:p>
          <a:p>
            <a:r>
              <a:rPr lang="en-GB" smtClean="0"/>
              <a:t>Born out with region</a:t>
            </a:r>
          </a:p>
          <a:p>
            <a:r>
              <a:rPr lang="en-GB" smtClean="0"/>
              <a:t>HV keen to discuss with mother (alone) without SW initially, in supportive environment</a:t>
            </a:r>
          </a:p>
          <a:p>
            <a:r>
              <a:rPr lang="en-GB" smtClean="0"/>
              <a:t>Appropriate interpreter arranged and briefed</a:t>
            </a:r>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Content Placeholder 2"/>
          <p:cNvSpPr>
            <a:spLocks noGrp="1"/>
          </p:cNvSpPr>
          <p:nvPr>
            <p:ph idx="1"/>
          </p:nvPr>
        </p:nvSpPr>
        <p:spPr/>
        <p:txBody>
          <a:bodyPr/>
          <a:lstStyle/>
          <a:p>
            <a:r>
              <a:rPr lang="en-GB" smtClean="0"/>
              <a:t>“I see that your family is originally from Somalia. I understand that ‘Gudiniin’ or ‘cutting’ is practiced  in some  communities from Somalia. Is this something that affects your family?”</a:t>
            </a:r>
          </a:p>
          <a:p>
            <a:r>
              <a:rPr lang="en-GB" smtClean="0"/>
              <a:t>..........</a:t>
            </a:r>
          </a:p>
          <a:p>
            <a:r>
              <a:rPr lang="en-GB" smtClean="0"/>
              <a:t>‘Have you experienced ‘cutting’?</a:t>
            </a:r>
          </a:p>
        </p:txBody>
      </p:sp>
      <p:sp>
        <p:nvSpPr>
          <p:cNvPr id="2" name="Title 1"/>
          <p:cNvSpPr>
            <a:spLocks noGrp="1"/>
          </p:cNvSpPr>
          <p:nvPr>
            <p:ph type="title"/>
          </p:nvPr>
        </p:nvSpPr>
        <p:spPr/>
        <p:txBody>
          <a:bodyPr/>
          <a:lstStyle/>
          <a:p>
            <a:pPr fontAlgn="auto">
              <a:spcAft>
                <a:spcPts val="0"/>
              </a:spcAft>
              <a:defRPr/>
            </a:pPr>
            <a:r>
              <a:rPr lang="en-GB" dirty="0" smtClean="0"/>
              <a:t>Discussions; guidance</a:t>
            </a:r>
            <a:endParaRPr lang="en-GB"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25000" lnSpcReduction="20000"/>
          </a:bodyPr>
          <a:lstStyle/>
          <a:p>
            <a:pPr marL="365760" indent="-256032" fontAlgn="auto">
              <a:spcAft>
                <a:spcPts val="0"/>
              </a:spcAft>
              <a:buFont typeface="Wingdings 3"/>
              <a:buChar char=""/>
              <a:defRPr/>
            </a:pPr>
            <a:r>
              <a:rPr lang="en-GB" sz="11200" dirty="0" smtClean="0"/>
              <a:t>Discuss with MD and MA colleagues</a:t>
            </a:r>
          </a:p>
          <a:p>
            <a:pPr marL="621792" lvl="1" fontAlgn="auto">
              <a:spcBef>
                <a:spcPts val="324"/>
              </a:spcBef>
              <a:spcAft>
                <a:spcPts val="0"/>
              </a:spcAft>
              <a:buFont typeface="Verdana"/>
              <a:buChar char="◦"/>
              <a:defRPr/>
            </a:pPr>
            <a:r>
              <a:rPr lang="en-GB" sz="4500" dirty="0" smtClean="0"/>
              <a:t>Make no assumptions</a:t>
            </a:r>
          </a:p>
          <a:p>
            <a:pPr marL="621792" lvl="1" fontAlgn="auto">
              <a:spcBef>
                <a:spcPts val="324"/>
              </a:spcBef>
              <a:spcAft>
                <a:spcPts val="0"/>
              </a:spcAft>
              <a:buFont typeface="Verdana"/>
              <a:buChar char="◦"/>
              <a:defRPr/>
            </a:pPr>
            <a:r>
              <a:rPr lang="en-GB" sz="4500" dirty="0" smtClean="0"/>
              <a:t>Give the individual time to talk and be willing to listen</a:t>
            </a:r>
          </a:p>
          <a:p>
            <a:pPr marL="621792" lvl="1" fontAlgn="auto">
              <a:spcBef>
                <a:spcPts val="324"/>
              </a:spcBef>
              <a:spcAft>
                <a:spcPts val="0"/>
              </a:spcAft>
              <a:buFont typeface="Verdana"/>
              <a:buChar char="◦"/>
              <a:defRPr/>
            </a:pPr>
            <a:r>
              <a:rPr lang="en-GB" sz="4500" dirty="0" smtClean="0"/>
              <a:t>Create an opportunity for the individual to disclose, seeing the individual on their own in private</a:t>
            </a:r>
          </a:p>
          <a:p>
            <a:pPr marL="621792" lvl="1" fontAlgn="auto">
              <a:spcBef>
                <a:spcPts val="324"/>
              </a:spcBef>
              <a:spcAft>
                <a:spcPts val="0"/>
              </a:spcAft>
              <a:buFont typeface="Verdana"/>
              <a:buChar char="◦"/>
              <a:defRPr/>
            </a:pPr>
            <a:r>
              <a:rPr lang="en-GB" sz="4500" dirty="0" smtClean="0"/>
              <a:t>Be sensitive to the intimate nature of the subject</a:t>
            </a:r>
          </a:p>
          <a:p>
            <a:pPr marL="621792" lvl="1" fontAlgn="auto">
              <a:spcBef>
                <a:spcPts val="324"/>
              </a:spcBef>
              <a:spcAft>
                <a:spcPts val="0"/>
              </a:spcAft>
              <a:buFont typeface="Verdana"/>
              <a:buChar char="◦"/>
              <a:defRPr/>
            </a:pPr>
            <a:r>
              <a:rPr lang="en-GB" sz="4500" dirty="0" smtClean="0"/>
              <a:t>Be sensitive to the fact that the individual may be loyal to their parents/family/wider community</a:t>
            </a:r>
          </a:p>
          <a:p>
            <a:pPr marL="621792" lvl="1" fontAlgn="auto">
              <a:spcBef>
                <a:spcPts val="324"/>
              </a:spcBef>
              <a:spcAft>
                <a:spcPts val="0"/>
              </a:spcAft>
              <a:buFont typeface="Verdana"/>
              <a:buChar char="◦"/>
              <a:defRPr/>
            </a:pPr>
            <a:r>
              <a:rPr lang="en-GB" sz="4500" dirty="0" smtClean="0"/>
              <a:t>Be non-judgmental (pointing out the illegality and health risks of the practice, but not blaming the girl or woman)</a:t>
            </a:r>
          </a:p>
          <a:p>
            <a:pPr marL="621792" lvl="1" fontAlgn="auto">
              <a:spcBef>
                <a:spcPts val="324"/>
              </a:spcBef>
              <a:spcAft>
                <a:spcPts val="0"/>
              </a:spcAft>
              <a:buFont typeface="Verdana"/>
              <a:buChar char="◦"/>
              <a:defRPr/>
            </a:pPr>
            <a:r>
              <a:rPr lang="en-GB" sz="4500" dirty="0" smtClean="0"/>
              <a:t>Get accurate information about the urgency of the situation if the individual is at risk of being subjected to the procedure</a:t>
            </a:r>
          </a:p>
          <a:p>
            <a:pPr marL="621792" lvl="1" fontAlgn="auto">
              <a:spcBef>
                <a:spcPts val="324"/>
              </a:spcBef>
              <a:spcAft>
                <a:spcPts val="0"/>
              </a:spcAft>
              <a:buFont typeface="Verdana"/>
              <a:buChar char="◦"/>
              <a:defRPr/>
            </a:pPr>
            <a:r>
              <a:rPr lang="en-GB" sz="4500" dirty="0" smtClean="0"/>
              <a:t>Use simple language and ask straightforward questions</a:t>
            </a:r>
          </a:p>
          <a:p>
            <a:pPr marL="621792" lvl="1" fontAlgn="auto">
              <a:spcBef>
                <a:spcPts val="324"/>
              </a:spcBef>
              <a:spcAft>
                <a:spcPts val="0"/>
              </a:spcAft>
              <a:buFont typeface="Verdana"/>
              <a:buChar char="◦"/>
              <a:defRPr/>
            </a:pPr>
            <a:r>
              <a:rPr lang="en-GB" sz="4500" dirty="0" smtClean="0"/>
              <a:t>Use terminology that the individual will understand e.g. the individual is unlikely to view the procedure as ‘abusive’; ask ‘have you been cut?’</a:t>
            </a:r>
          </a:p>
          <a:p>
            <a:pPr marL="621792" lvl="1" fontAlgn="auto">
              <a:spcBef>
                <a:spcPts val="324"/>
              </a:spcBef>
              <a:spcAft>
                <a:spcPts val="0"/>
              </a:spcAft>
              <a:buFont typeface="Verdana"/>
              <a:buChar char="◦"/>
              <a:defRPr/>
            </a:pPr>
            <a:r>
              <a:rPr lang="en-GB" sz="4500" dirty="0" smtClean="0"/>
              <a:t>Avoid loaded or offensive terminology such as ‘mutilation’</a:t>
            </a:r>
          </a:p>
          <a:p>
            <a:pPr marL="621792" lvl="1" fontAlgn="auto">
              <a:spcBef>
                <a:spcPts val="324"/>
              </a:spcBef>
              <a:spcAft>
                <a:spcPts val="0"/>
              </a:spcAft>
              <a:buFont typeface="Verdana"/>
              <a:buChar char="◦"/>
              <a:defRPr/>
            </a:pPr>
            <a:r>
              <a:rPr lang="en-GB" sz="4500" dirty="0" smtClean="0"/>
              <a:t>Use value-neutral terms understandable to the woman, such as ‘have you been closed?’, ‘were you circumcised?’</a:t>
            </a:r>
          </a:p>
          <a:p>
            <a:pPr marL="621792" lvl="1" fontAlgn="auto">
              <a:spcBef>
                <a:spcPts val="324"/>
              </a:spcBef>
              <a:spcAft>
                <a:spcPts val="0"/>
              </a:spcAft>
              <a:buFont typeface="Verdana"/>
              <a:buChar char="◦"/>
              <a:defRPr/>
            </a:pPr>
            <a:r>
              <a:rPr lang="en-GB" sz="4500" dirty="0" smtClean="0"/>
              <a:t>Be direct as indirect questions can be confusing and may only serve to reveal any underlying embarrassment or discomfort that you or the woman may have</a:t>
            </a:r>
          </a:p>
          <a:p>
            <a:pPr marL="621792" lvl="1" fontAlgn="auto">
              <a:spcBef>
                <a:spcPts val="324"/>
              </a:spcBef>
              <a:spcAft>
                <a:spcPts val="0"/>
              </a:spcAft>
              <a:buFont typeface="Verdana"/>
              <a:buChar char="◦"/>
              <a:defRPr/>
            </a:pPr>
            <a:r>
              <a:rPr lang="en-GB" sz="4500" dirty="0" smtClean="0"/>
              <a:t>Give the message that the individual can come back to you if they wish</a:t>
            </a:r>
          </a:p>
          <a:p>
            <a:pPr marL="621792" lvl="1" fontAlgn="auto">
              <a:spcBef>
                <a:spcPts val="324"/>
              </a:spcBef>
              <a:spcAft>
                <a:spcPts val="0"/>
              </a:spcAft>
              <a:buFont typeface="Verdana"/>
              <a:buChar char="◦"/>
              <a:defRPr/>
            </a:pPr>
            <a:r>
              <a:rPr lang="en-GB" sz="4500" dirty="0" smtClean="0"/>
              <a:t>Give a clear explanation that FGM is illegal and that the law can be used to help the family avoid FGM if/when they have daughters</a:t>
            </a:r>
          </a:p>
          <a:p>
            <a:pPr marL="621792" lvl="1" fontAlgn="auto">
              <a:spcBef>
                <a:spcPts val="324"/>
              </a:spcBef>
              <a:spcAft>
                <a:spcPts val="0"/>
              </a:spcAft>
              <a:buFont typeface="Verdana"/>
              <a:buChar char="◦"/>
              <a:defRPr/>
            </a:pPr>
            <a:r>
              <a:rPr lang="en-GB" sz="4500" dirty="0" smtClean="0"/>
              <a:t>Give a clear explanation of the health impacts of FGM with a view to encouraging the woman or girl to seek and accept medical assistance.</a:t>
            </a:r>
          </a:p>
          <a:p>
            <a:pPr marL="365760" indent="-256032" fontAlgn="auto">
              <a:spcAft>
                <a:spcPts val="0"/>
              </a:spcAft>
              <a:buFont typeface="Wingdings 3"/>
              <a:buChar char=""/>
              <a:defRPr/>
            </a:pPr>
            <a:endParaRPr lang="en-GB" dirty="0" smtClean="0"/>
          </a:p>
          <a:p>
            <a:pPr marL="365760" indent="-256032" fontAlgn="auto">
              <a:spcAft>
                <a:spcPts val="0"/>
              </a:spcAft>
              <a:buFont typeface="Wingdings 3"/>
              <a:buChar char=""/>
              <a:defRPr/>
            </a:pPr>
            <a:endParaRPr lang="en-GB" dirty="0"/>
          </a:p>
        </p:txBody>
      </p:sp>
      <p:sp>
        <p:nvSpPr>
          <p:cNvPr id="2" name="Title 1"/>
          <p:cNvSpPr>
            <a:spLocks noGrp="1"/>
          </p:cNvSpPr>
          <p:nvPr>
            <p:ph type="title"/>
          </p:nvPr>
        </p:nvSpPr>
        <p:spPr/>
        <p:txBody>
          <a:bodyPr/>
          <a:lstStyle/>
          <a:p>
            <a:pPr fontAlgn="auto">
              <a:spcAft>
                <a:spcPts val="0"/>
              </a:spcAft>
              <a:defRPr/>
            </a:pPr>
            <a:r>
              <a:rPr lang="en-GB" dirty="0" smtClean="0"/>
              <a:t>Discussion do’s and </a:t>
            </a:r>
            <a:r>
              <a:rPr lang="en-GB" dirty="0" err="1" smtClean="0"/>
              <a:t>don’t’s</a:t>
            </a:r>
            <a:endParaRPr lang="en-GB"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Content Placeholder 2"/>
          <p:cNvSpPr>
            <a:spLocks noGrp="1"/>
          </p:cNvSpPr>
          <p:nvPr>
            <p:ph idx="1"/>
          </p:nvPr>
        </p:nvSpPr>
        <p:spPr/>
        <p:txBody>
          <a:bodyPr/>
          <a:lstStyle/>
          <a:p>
            <a:r>
              <a:rPr lang="en-GB" smtClean="0"/>
              <a:t>Mother disclosed FGM type 3; referred to specialist clinic</a:t>
            </a:r>
          </a:p>
          <a:p>
            <a:r>
              <a:rPr lang="en-GB" smtClean="0"/>
              <a:t>Family ‘noncommittal’ when views explored</a:t>
            </a:r>
          </a:p>
          <a:p>
            <a:r>
              <a:rPr lang="en-GB" smtClean="0"/>
              <a:t> SW therefore joined HV for visit</a:t>
            </a:r>
          </a:p>
          <a:p>
            <a:r>
              <a:rPr lang="en-GB" smtClean="0"/>
              <a:t>Family disclosed that they planned trip to Somalia in summer;</a:t>
            </a:r>
          </a:p>
          <a:p>
            <a:pPr lvl="1"/>
            <a:r>
              <a:rPr lang="en-GB" smtClean="0"/>
              <a:t>4 months long</a:t>
            </a:r>
          </a:p>
          <a:p>
            <a:pPr lvl="1"/>
            <a:r>
              <a:rPr lang="en-GB" smtClean="0"/>
              <a:t>Rural; 40 miles from town</a:t>
            </a:r>
          </a:p>
          <a:p>
            <a:pPr lvl="1"/>
            <a:r>
              <a:rPr lang="en-GB" smtClean="0"/>
              <a:t>Matriarchal family home</a:t>
            </a:r>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Content Placeholder 2"/>
          <p:cNvSpPr>
            <a:spLocks noGrp="1"/>
          </p:cNvSpPr>
          <p:nvPr>
            <p:ph idx="1"/>
          </p:nvPr>
        </p:nvSpPr>
        <p:spPr/>
        <p:txBody>
          <a:bodyPr/>
          <a:lstStyle/>
          <a:p>
            <a:r>
              <a:rPr lang="en-GB" smtClean="0"/>
              <a:t>Agreed by all agencies to be a ‘high risk’ scenario</a:t>
            </a:r>
          </a:p>
          <a:p>
            <a:r>
              <a:rPr lang="en-GB" smtClean="0"/>
              <a:t>Case ‘escalated’ to Child Protection investigation</a:t>
            </a:r>
          </a:p>
          <a:p>
            <a:r>
              <a:rPr lang="en-GB" smtClean="0"/>
              <a:t>Interagency Referral Discussion (IRD)</a:t>
            </a:r>
          </a:p>
          <a:p>
            <a:pPr lvl="1"/>
            <a:r>
              <a:rPr lang="en-GB" smtClean="0"/>
              <a:t>Health, Police, SW all jointly involved in risk assessing</a:t>
            </a:r>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365760" indent="-256032" fontAlgn="auto">
              <a:spcAft>
                <a:spcPts val="0"/>
              </a:spcAft>
              <a:buFont typeface="Wingdings 3"/>
              <a:buNone/>
              <a:defRPr/>
            </a:pPr>
            <a:endParaRPr lang="en-GB" dirty="0" smtClean="0"/>
          </a:p>
          <a:p>
            <a:pPr marL="365760" indent="-256032" fontAlgn="auto">
              <a:spcAft>
                <a:spcPts val="0"/>
              </a:spcAft>
              <a:buFont typeface="Wingdings 3"/>
              <a:buChar char=""/>
              <a:defRPr/>
            </a:pPr>
            <a:r>
              <a:rPr lang="en-GB" dirty="0" smtClean="0"/>
              <a:t>Girl is known to come from a community affected by FGM (see map )</a:t>
            </a:r>
          </a:p>
          <a:p>
            <a:pPr marL="365760" indent="-256032" fontAlgn="auto">
              <a:spcAft>
                <a:spcPts val="0"/>
              </a:spcAft>
              <a:buFont typeface="Wingdings 3"/>
              <a:buNone/>
              <a:defRPr/>
            </a:pPr>
            <a:endParaRPr lang="en-GB" dirty="0" smtClean="0"/>
          </a:p>
          <a:p>
            <a:pPr marL="365760" indent="-256032" fontAlgn="auto">
              <a:spcAft>
                <a:spcPts val="0"/>
              </a:spcAft>
              <a:buFont typeface="Wingdings 3"/>
              <a:buChar char=""/>
              <a:defRPr/>
            </a:pPr>
            <a:r>
              <a:rPr lang="en-GB" b="1" dirty="0" smtClean="0"/>
              <a:t>AND</a:t>
            </a:r>
            <a:r>
              <a:rPr lang="en-GB" dirty="0" smtClean="0"/>
              <a:t> </a:t>
            </a:r>
            <a:r>
              <a:rPr lang="en-GB" u="sng" dirty="0" smtClean="0"/>
              <a:t>any</a:t>
            </a:r>
            <a:r>
              <a:rPr lang="en-GB" dirty="0" smtClean="0"/>
              <a:t> of the following:</a:t>
            </a:r>
          </a:p>
          <a:p>
            <a:pPr marL="365760" indent="-256032" fontAlgn="auto">
              <a:spcAft>
                <a:spcPts val="0"/>
              </a:spcAft>
              <a:buFont typeface="Wingdings 3"/>
              <a:buNone/>
              <a:defRPr/>
            </a:pPr>
            <a:endParaRPr lang="en-GB" dirty="0" smtClean="0"/>
          </a:p>
          <a:p>
            <a:pPr marL="621792" lvl="1" fontAlgn="auto">
              <a:spcBef>
                <a:spcPts val="324"/>
              </a:spcBef>
              <a:spcAft>
                <a:spcPts val="0"/>
              </a:spcAft>
              <a:buFont typeface="Verdana"/>
              <a:buChar char="◦"/>
              <a:defRPr/>
            </a:pPr>
            <a:r>
              <a:rPr lang="en-GB" dirty="0" smtClean="0"/>
              <a:t>Indication of imminent (within one month) trip to country where communities are known to be affected by FGM</a:t>
            </a:r>
          </a:p>
          <a:p>
            <a:pPr marL="621792" lvl="1" fontAlgn="auto">
              <a:spcBef>
                <a:spcPts val="324"/>
              </a:spcBef>
              <a:spcAft>
                <a:spcPts val="0"/>
              </a:spcAft>
              <a:buFont typeface="Verdana"/>
              <a:buChar char="◦"/>
              <a:defRPr/>
            </a:pPr>
            <a:r>
              <a:rPr lang="en-GB" dirty="0" smtClean="0"/>
              <a:t>The family have expressed non-protective views</a:t>
            </a:r>
          </a:p>
          <a:p>
            <a:pPr marL="621792" lvl="1" fontAlgn="auto">
              <a:spcBef>
                <a:spcPts val="324"/>
              </a:spcBef>
              <a:spcAft>
                <a:spcPts val="0"/>
              </a:spcAft>
              <a:buFont typeface="Verdana"/>
              <a:buChar char="◦"/>
              <a:defRPr/>
            </a:pPr>
            <a:r>
              <a:rPr lang="en-GB" dirty="0" smtClean="0"/>
              <a:t>Sibling has had FGM</a:t>
            </a:r>
          </a:p>
          <a:p>
            <a:pPr marL="621792" lvl="1" fontAlgn="auto">
              <a:spcBef>
                <a:spcPts val="324"/>
              </a:spcBef>
              <a:spcAft>
                <a:spcPts val="0"/>
              </a:spcAft>
              <a:buFont typeface="Verdana"/>
              <a:buChar char="◦"/>
              <a:defRPr/>
            </a:pPr>
            <a:r>
              <a:rPr lang="en-GB" dirty="0" smtClean="0"/>
              <a:t>Child has had FGM</a:t>
            </a:r>
          </a:p>
          <a:p>
            <a:pPr marL="621792" lvl="1" fontAlgn="auto">
              <a:spcBef>
                <a:spcPts val="324"/>
              </a:spcBef>
              <a:spcAft>
                <a:spcPts val="0"/>
              </a:spcAft>
              <a:buFont typeface="Verdana"/>
              <a:buChar char="◦"/>
              <a:defRPr/>
            </a:pPr>
            <a:r>
              <a:rPr lang="en-GB" dirty="0" smtClean="0"/>
              <a:t>Child discloses risk of FGM </a:t>
            </a:r>
          </a:p>
          <a:p>
            <a:pPr marL="365760" indent="-256032" fontAlgn="auto">
              <a:spcAft>
                <a:spcPts val="0"/>
              </a:spcAft>
              <a:buFont typeface="Wingdings 3"/>
              <a:buChar char=""/>
              <a:defRPr/>
            </a:pPr>
            <a:endParaRPr lang="en-GB" dirty="0"/>
          </a:p>
        </p:txBody>
      </p:sp>
      <p:sp>
        <p:nvSpPr>
          <p:cNvPr id="2" name="Title 1"/>
          <p:cNvSpPr>
            <a:spLocks noGrp="1"/>
          </p:cNvSpPr>
          <p:nvPr>
            <p:ph type="title"/>
          </p:nvPr>
        </p:nvSpPr>
        <p:spPr/>
        <p:txBody>
          <a:bodyPr>
            <a:normAutofit fontScale="90000"/>
          </a:bodyPr>
          <a:lstStyle/>
          <a:p>
            <a:pPr fontAlgn="auto">
              <a:spcAft>
                <a:spcPts val="0"/>
              </a:spcAft>
              <a:defRPr/>
            </a:pPr>
            <a:r>
              <a:rPr lang="en-GB" sz="3600" dirty="0" smtClean="0"/>
              <a:t>PROCEED TO </a:t>
            </a:r>
            <a:r>
              <a:rPr lang="en-GB" sz="3600" u="sng" dirty="0" smtClean="0"/>
              <a:t>IMMEDIATE</a:t>
            </a:r>
            <a:r>
              <a:rPr lang="en-GB" sz="3600" dirty="0" smtClean="0"/>
              <a:t> CHILD PROTECTION REFERRAL (IRD)</a:t>
            </a:r>
            <a:r>
              <a:rPr lang="en-GB" dirty="0" smtClean="0"/>
              <a:t> </a:t>
            </a:r>
            <a:endParaRPr lang="en-GB"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pPr algn="l" eaLnBrk="1" hangingPunct="1"/>
            <a:r>
              <a:rPr lang="en-GB" sz="3200" smtClean="0"/>
              <a:t>Risk of FGM</a:t>
            </a:r>
          </a:p>
        </p:txBody>
      </p:sp>
      <p:sp>
        <p:nvSpPr>
          <p:cNvPr id="27650" name="AutoShape 3"/>
          <p:cNvSpPr>
            <a:spLocks noChangeArrowheads="1"/>
          </p:cNvSpPr>
          <p:nvPr/>
        </p:nvSpPr>
        <p:spPr bwMode="auto">
          <a:xfrm flipH="1">
            <a:off x="0" y="0"/>
            <a:ext cx="9144000" cy="6858000"/>
          </a:xfrm>
          <a:prstGeom prst="rtTriangle">
            <a:avLst/>
          </a:prstGeom>
          <a:gradFill rotWithShape="1">
            <a:gsLst>
              <a:gs pos="0">
                <a:srgbClr val="FF0000"/>
              </a:gs>
              <a:gs pos="100000">
                <a:schemeClr val="folHlink"/>
              </a:gs>
            </a:gsLst>
            <a:lin ang="0" scaled="1"/>
          </a:gradFill>
          <a:ln w="9525">
            <a:solidFill>
              <a:schemeClr val="tx1"/>
            </a:solidFill>
            <a:miter lim="800000"/>
            <a:headEnd/>
            <a:tailEnd/>
          </a:ln>
        </p:spPr>
        <p:txBody>
          <a:bodyPr wrap="none" anchor="ctr"/>
          <a:lstStyle/>
          <a:p>
            <a:pPr algn="ctr"/>
            <a:endParaRPr lang="en-GB">
              <a:latin typeface="Calibri" pitchFamily="34" charset="0"/>
            </a:endParaRPr>
          </a:p>
        </p:txBody>
      </p:sp>
      <p:sp>
        <p:nvSpPr>
          <p:cNvPr id="27651" name="Text Box 4"/>
          <p:cNvSpPr txBox="1">
            <a:spLocks noChangeArrowheads="1"/>
          </p:cNvSpPr>
          <p:nvPr/>
        </p:nvSpPr>
        <p:spPr bwMode="auto">
          <a:xfrm>
            <a:off x="1150938" y="6165850"/>
            <a:ext cx="7993062" cy="396875"/>
          </a:xfrm>
          <a:prstGeom prst="rect">
            <a:avLst/>
          </a:prstGeom>
          <a:noFill/>
          <a:ln w="9525">
            <a:noFill/>
            <a:miter lim="800000"/>
            <a:headEnd/>
            <a:tailEnd/>
          </a:ln>
        </p:spPr>
        <p:txBody>
          <a:bodyPr>
            <a:spAutoFit/>
          </a:bodyPr>
          <a:lstStyle/>
          <a:p>
            <a:pPr>
              <a:spcBef>
                <a:spcPct val="50000"/>
              </a:spcBef>
            </a:pPr>
            <a:r>
              <a:rPr lang="en-GB" sz="2000" b="1">
                <a:latin typeface="Calibri" pitchFamily="34" charset="0"/>
              </a:rPr>
              <a:t>Family are from country of origin where FGM is practiced</a:t>
            </a:r>
          </a:p>
        </p:txBody>
      </p:sp>
      <p:sp>
        <p:nvSpPr>
          <p:cNvPr id="27652" name="Text Box 5"/>
          <p:cNvSpPr txBox="1">
            <a:spLocks noChangeArrowheads="1"/>
          </p:cNvSpPr>
          <p:nvPr/>
        </p:nvSpPr>
        <p:spPr bwMode="auto">
          <a:xfrm>
            <a:off x="684213" y="4724400"/>
            <a:ext cx="5832475" cy="366713"/>
          </a:xfrm>
          <a:prstGeom prst="rect">
            <a:avLst/>
          </a:prstGeom>
          <a:noFill/>
          <a:ln w="9525">
            <a:noFill/>
            <a:miter lim="800000"/>
            <a:headEnd/>
            <a:tailEnd/>
          </a:ln>
        </p:spPr>
        <p:txBody>
          <a:bodyPr>
            <a:spAutoFit/>
          </a:bodyPr>
          <a:lstStyle/>
          <a:p>
            <a:pPr>
              <a:spcBef>
                <a:spcPct val="50000"/>
              </a:spcBef>
            </a:pPr>
            <a:endParaRPr lang="en-GB">
              <a:latin typeface="Calibri" pitchFamily="34" charset="0"/>
            </a:endParaRPr>
          </a:p>
        </p:txBody>
      </p:sp>
      <p:sp>
        <p:nvSpPr>
          <p:cNvPr id="27653" name="Text Box 8"/>
          <p:cNvSpPr txBox="1">
            <a:spLocks noChangeArrowheads="1"/>
          </p:cNvSpPr>
          <p:nvPr/>
        </p:nvSpPr>
        <p:spPr bwMode="auto">
          <a:xfrm>
            <a:off x="4716463" y="3284538"/>
            <a:ext cx="5040312" cy="366712"/>
          </a:xfrm>
          <a:prstGeom prst="rect">
            <a:avLst/>
          </a:prstGeom>
          <a:noFill/>
          <a:ln w="9525">
            <a:noFill/>
            <a:miter lim="800000"/>
            <a:headEnd/>
            <a:tailEnd/>
          </a:ln>
        </p:spPr>
        <p:txBody>
          <a:bodyPr>
            <a:spAutoFit/>
          </a:bodyPr>
          <a:lstStyle/>
          <a:p>
            <a:r>
              <a:rPr lang="en-GB" b="1">
                <a:latin typeface="Calibri" pitchFamily="34" charset="0"/>
              </a:rPr>
              <a:t>Non-protective views (parent or child)</a:t>
            </a:r>
            <a:endParaRPr lang="en-GB">
              <a:latin typeface="Calibri" pitchFamily="34" charset="0"/>
            </a:endParaRPr>
          </a:p>
        </p:txBody>
      </p:sp>
      <p:sp>
        <p:nvSpPr>
          <p:cNvPr id="27654" name="Text Box 9"/>
          <p:cNvSpPr txBox="1">
            <a:spLocks noChangeArrowheads="1"/>
          </p:cNvSpPr>
          <p:nvPr/>
        </p:nvSpPr>
        <p:spPr bwMode="auto">
          <a:xfrm>
            <a:off x="5508625" y="2781300"/>
            <a:ext cx="6624638" cy="366713"/>
          </a:xfrm>
          <a:prstGeom prst="rect">
            <a:avLst/>
          </a:prstGeom>
          <a:noFill/>
          <a:ln w="9525">
            <a:noFill/>
            <a:miter lim="800000"/>
            <a:headEnd/>
            <a:tailEnd/>
          </a:ln>
        </p:spPr>
        <p:txBody>
          <a:bodyPr>
            <a:spAutoFit/>
          </a:bodyPr>
          <a:lstStyle/>
          <a:p>
            <a:r>
              <a:rPr lang="en-GB" b="1">
                <a:latin typeface="Calibri" pitchFamily="34" charset="0"/>
              </a:rPr>
              <a:t>Trip to country of origin</a:t>
            </a:r>
            <a:endParaRPr lang="en-GB">
              <a:latin typeface="Calibri" pitchFamily="34" charset="0"/>
            </a:endParaRPr>
          </a:p>
        </p:txBody>
      </p:sp>
      <p:sp>
        <p:nvSpPr>
          <p:cNvPr id="27655" name="Text Box 10"/>
          <p:cNvSpPr txBox="1">
            <a:spLocks noChangeArrowheads="1"/>
          </p:cNvSpPr>
          <p:nvPr/>
        </p:nvSpPr>
        <p:spPr bwMode="auto">
          <a:xfrm>
            <a:off x="8027988" y="765175"/>
            <a:ext cx="5761037" cy="915988"/>
          </a:xfrm>
          <a:prstGeom prst="rect">
            <a:avLst/>
          </a:prstGeom>
          <a:noFill/>
          <a:ln w="9525">
            <a:noFill/>
            <a:miter lim="800000"/>
            <a:headEnd/>
            <a:tailEnd/>
          </a:ln>
        </p:spPr>
        <p:txBody>
          <a:bodyPr>
            <a:spAutoFit/>
          </a:bodyPr>
          <a:lstStyle/>
          <a:p>
            <a:r>
              <a:rPr lang="en-GB" b="1">
                <a:latin typeface="Calibri" pitchFamily="34" charset="0"/>
              </a:rPr>
              <a:t>Known </a:t>
            </a:r>
          </a:p>
          <a:p>
            <a:r>
              <a:rPr lang="en-GB" b="1">
                <a:latin typeface="Calibri" pitchFamily="34" charset="0"/>
              </a:rPr>
              <a:t>plans </a:t>
            </a:r>
          </a:p>
          <a:p>
            <a:r>
              <a:rPr lang="en-GB" b="1">
                <a:latin typeface="Calibri" pitchFamily="34" charset="0"/>
              </a:rPr>
              <a:t>for FGM</a:t>
            </a:r>
          </a:p>
        </p:txBody>
      </p:sp>
      <p:sp>
        <p:nvSpPr>
          <p:cNvPr id="27656" name="Text Box 11"/>
          <p:cNvSpPr txBox="1">
            <a:spLocks noChangeArrowheads="1"/>
          </p:cNvSpPr>
          <p:nvPr/>
        </p:nvSpPr>
        <p:spPr bwMode="auto">
          <a:xfrm>
            <a:off x="6767513" y="1844675"/>
            <a:ext cx="2376487" cy="779463"/>
          </a:xfrm>
          <a:prstGeom prst="rect">
            <a:avLst/>
          </a:prstGeom>
          <a:noFill/>
          <a:ln w="9525">
            <a:noFill/>
            <a:miter lim="800000"/>
            <a:headEnd/>
            <a:tailEnd/>
          </a:ln>
        </p:spPr>
        <p:txBody>
          <a:bodyPr>
            <a:spAutoFit/>
          </a:bodyPr>
          <a:lstStyle/>
          <a:p>
            <a:pPr>
              <a:spcBef>
                <a:spcPct val="50000"/>
              </a:spcBef>
            </a:pPr>
            <a:r>
              <a:rPr lang="en-GB" b="1" u="sng" dirty="0">
                <a:latin typeface="Calibri" pitchFamily="34" charset="0"/>
              </a:rPr>
              <a:t>No ‘risk factors’ </a:t>
            </a:r>
          </a:p>
          <a:p>
            <a:pPr>
              <a:spcBef>
                <a:spcPct val="50000"/>
              </a:spcBef>
            </a:pPr>
            <a:r>
              <a:rPr lang="en-GB" b="1" u="sng" dirty="0">
                <a:latin typeface="Calibri" pitchFamily="34" charset="0"/>
              </a:rPr>
              <a:t>known by agencies</a:t>
            </a:r>
          </a:p>
        </p:txBody>
      </p:sp>
      <p:sp>
        <p:nvSpPr>
          <p:cNvPr id="27657" name="AutoShape 16"/>
          <p:cNvSpPr>
            <a:spLocks noChangeArrowheads="1"/>
          </p:cNvSpPr>
          <p:nvPr/>
        </p:nvSpPr>
        <p:spPr bwMode="auto">
          <a:xfrm>
            <a:off x="2627313" y="1844675"/>
            <a:ext cx="3600450" cy="576263"/>
          </a:xfrm>
          <a:prstGeom prst="rightArrow">
            <a:avLst>
              <a:gd name="adj1" fmla="val 50000"/>
              <a:gd name="adj2" fmla="val 156198"/>
            </a:avLst>
          </a:prstGeom>
          <a:solidFill>
            <a:schemeClr val="accent1"/>
          </a:solidFill>
          <a:ln w="9525">
            <a:solidFill>
              <a:schemeClr val="tx1"/>
            </a:solidFill>
            <a:miter lim="800000"/>
            <a:headEnd/>
            <a:tailEnd/>
          </a:ln>
        </p:spPr>
        <p:txBody>
          <a:bodyPr wrap="none" anchor="ctr"/>
          <a:lstStyle/>
          <a:p>
            <a:endParaRPr lang="en-GB">
              <a:latin typeface="Calibri" pitchFamily="34" charset="0"/>
            </a:endParaRPr>
          </a:p>
        </p:txBody>
      </p:sp>
      <p:sp>
        <p:nvSpPr>
          <p:cNvPr id="27658" name="Text Box 17"/>
          <p:cNvSpPr txBox="1">
            <a:spLocks noChangeArrowheads="1"/>
          </p:cNvSpPr>
          <p:nvPr/>
        </p:nvSpPr>
        <p:spPr bwMode="auto">
          <a:xfrm>
            <a:off x="611188" y="1700213"/>
            <a:ext cx="2160587" cy="779462"/>
          </a:xfrm>
          <a:prstGeom prst="rect">
            <a:avLst/>
          </a:prstGeom>
          <a:noFill/>
          <a:ln w="9525">
            <a:noFill/>
            <a:miter lim="800000"/>
            <a:headEnd/>
            <a:tailEnd/>
          </a:ln>
        </p:spPr>
        <p:txBody>
          <a:bodyPr>
            <a:spAutoFit/>
          </a:bodyPr>
          <a:lstStyle/>
          <a:p>
            <a:pPr>
              <a:spcBef>
                <a:spcPct val="50000"/>
              </a:spcBef>
            </a:pPr>
            <a:r>
              <a:rPr lang="en-GB">
                <a:latin typeface="Calibri" pitchFamily="34" charset="0"/>
              </a:rPr>
              <a:t>Largest Group</a:t>
            </a:r>
          </a:p>
          <a:p>
            <a:pPr>
              <a:spcBef>
                <a:spcPct val="50000"/>
              </a:spcBef>
            </a:pPr>
            <a:r>
              <a:rPr lang="en-GB">
                <a:latin typeface="Calibri" pitchFamily="34" charset="0"/>
              </a:rPr>
              <a:t>of at risk girls</a:t>
            </a:r>
          </a:p>
        </p:txBody>
      </p:sp>
      <p:sp>
        <p:nvSpPr>
          <p:cNvPr id="27659" name="Text Box 18"/>
          <p:cNvSpPr txBox="1">
            <a:spLocks noChangeArrowheads="1"/>
          </p:cNvSpPr>
          <p:nvPr/>
        </p:nvSpPr>
        <p:spPr bwMode="auto">
          <a:xfrm>
            <a:off x="2195513" y="5373688"/>
            <a:ext cx="7488237" cy="595312"/>
          </a:xfrm>
          <a:prstGeom prst="rect">
            <a:avLst/>
          </a:prstGeom>
          <a:noFill/>
          <a:ln w="9525">
            <a:noFill/>
            <a:miter lim="800000"/>
            <a:headEnd/>
            <a:tailEnd/>
          </a:ln>
        </p:spPr>
        <p:txBody>
          <a:bodyPr>
            <a:spAutoFit/>
          </a:bodyPr>
          <a:lstStyle/>
          <a:p>
            <a:pPr>
              <a:spcBef>
                <a:spcPct val="50000"/>
              </a:spcBef>
            </a:pPr>
            <a:r>
              <a:rPr lang="en-GB" b="1">
                <a:latin typeface="Calibri" pitchFamily="34" charset="0"/>
              </a:rPr>
              <a:t> Degree of cultural assimilation, including language</a:t>
            </a:r>
          </a:p>
          <a:p>
            <a:pPr lvl="2">
              <a:spcBef>
                <a:spcPct val="50000"/>
              </a:spcBef>
            </a:pPr>
            <a:r>
              <a:rPr lang="en-GB" sz="1000" b="1">
                <a:latin typeface="Calibri" pitchFamily="34" charset="0"/>
              </a:rPr>
              <a:t>(But remember that level of social status or education are not protective factors)</a:t>
            </a:r>
          </a:p>
        </p:txBody>
      </p:sp>
      <p:sp>
        <p:nvSpPr>
          <p:cNvPr id="27660" name="Text Box 19"/>
          <p:cNvSpPr txBox="1">
            <a:spLocks noChangeArrowheads="1"/>
          </p:cNvSpPr>
          <p:nvPr/>
        </p:nvSpPr>
        <p:spPr bwMode="auto">
          <a:xfrm>
            <a:off x="4140200" y="3933825"/>
            <a:ext cx="5903913" cy="646113"/>
          </a:xfrm>
          <a:prstGeom prst="rect">
            <a:avLst/>
          </a:prstGeom>
          <a:noFill/>
          <a:ln w="9525">
            <a:noFill/>
            <a:miter lim="800000"/>
            <a:headEnd/>
            <a:tailEnd/>
          </a:ln>
        </p:spPr>
        <p:txBody>
          <a:bodyPr>
            <a:spAutoFit/>
          </a:bodyPr>
          <a:lstStyle/>
          <a:p>
            <a:r>
              <a:rPr lang="en-GB" b="1">
                <a:latin typeface="Calibri" pitchFamily="34" charset="0"/>
              </a:rPr>
              <a:t>(Mother has experienced FGM; </a:t>
            </a:r>
          </a:p>
          <a:p>
            <a:r>
              <a:rPr lang="en-GB" b="1">
                <a:latin typeface="Calibri" pitchFamily="34" charset="0"/>
              </a:rPr>
              <a:t>known in few cases)</a:t>
            </a:r>
            <a:endParaRPr lang="en-GB">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ontent Placeholder 2"/>
          <p:cNvSpPr>
            <a:spLocks noGrp="1"/>
          </p:cNvSpPr>
          <p:nvPr>
            <p:ph idx="1"/>
          </p:nvPr>
        </p:nvSpPr>
        <p:spPr/>
        <p:txBody>
          <a:bodyPr/>
          <a:lstStyle/>
          <a:p>
            <a:r>
              <a:rPr lang="en-GB" dirty="0" smtClean="0"/>
              <a:t>Paediatrician at interagency meeting with police and SW and community group in Edinburgh</a:t>
            </a:r>
          </a:p>
          <a:p>
            <a:endParaRPr lang="en-GB" dirty="0" smtClean="0"/>
          </a:p>
          <a:p>
            <a:r>
              <a:rPr lang="en-GB" i="1" dirty="0" smtClean="0"/>
              <a:t>“We believe this 2 yr old girl is at risk of FGM, as her mother has had FGM, and we do not know parent’s views or understanding of the subject”</a:t>
            </a:r>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p:txBody>
          <a:bodyPr/>
          <a:lstStyle/>
          <a:p>
            <a:pPr algn="l" eaLnBrk="1" hangingPunct="1"/>
            <a:r>
              <a:rPr lang="en-GB" sz="3200" smtClean="0"/>
              <a:t>Risk of FGM</a:t>
            </a:r>
          </a:p>
        </p:txBody>
      </p:sp>
      <p:sp>
        <p:nvSpPr>
          <p:cNvPr id="29698" name="AutoShape 15"/>
          <p:cNvSpPr>
            <a:spLocks noChangeArrowheads="1"/>
          </p:cNvSpPr>
          <p:nvPr/>
        </p:nvSpPr>
        <p:spPr bwMode="auto">
          <a:xfrm flipH="1">
            <a:off x="0" y="0"/>
            <a:ext cx="9144000" cy="6858000"/>
          </a:xfrm>
          <a:prstGeom prst="rtTriangle">
            <a:avLst/>
          </a:prstGeom>
          <a:gradFill rotWithShape="1">
            <a:gsLst>
              <a:gs pos="0">
                <a:srgbClr val="FF0000"/>
              </a:gs>
              <a:gs pos="100000">
                <a:schemeClr val="folHlink"/>
              </a:gs>
            </a:gsLst>
            <a:lin ang="0" scaled="1"/>
          </a:gradFill>
          <a:ln w="9525">
            <a:solidFill>
              <a:schemeClr val="tx1"/>
            </a:solidFill>
            <a:miter lim="800000"/>
            <a:headEnd/>
            <a:tailEnd/>
          </a:ln>
        </p:spPr>
        <p:txBody>
          <a:bodyPr wrap="none" anchor="ctr"/>
          <a:lstStyle/>
          <a:p>
            <a:pPr algn="ctr"/>
            <a:endParaRPr lang="en-GB">
              <a:latin typeface="Calibri" pitchFamily="34" charset="0"/>
            </a:endParaRPr>
          </a:p>
        </p:txBody>
      </p:sp>
      <p:sp>
        <p:nvSpPr>
          <p:cNvPr id="29699" name="Text Box 17"/>
          <p:cNvSpPr txBox="1">
            <a:spLocks noChangeArrowheads="1"/>
          </p:cNvSpPr>
          <p:nvPr/>
        </p:nvSpPr>
        <p:spPr bwMode="auto">
          <a:xfrm>
            <a:off x="1150938" y="5911850"/>
            <a:ext cx="7993062" cy="519113"/>
          </a:xfrm>
          <a:prstGeom prst="rect">
            <a:avLst/>
          </a:prstGeom>
          <a:noFill/>
          <a:ln w="9525">
            <a:noFill/>
            <a:miter lim="800000"/>
            <a:headEnd/>
            <a:tailEnd/>
          </a:ln>
        </p:spPr>
        <p:txBody>
          <a:bodyPr>
            <a:spAutoFit/>
          </a:bodyPr>
          <a:lstStyle/>
          <a:p>
            <a:pPr>
              <a:spcBef>
                <a:spcPct val="50000"/>
              </a:spcBef>
            </a:pPr>
            <a:endParaRPr lang="en-GB" sz="2800" b="1">
              <a:latin typeface="Calibri" pitchFamily="34" charset="0"/>
            </a:endParaRPr>
          </a:p>
        </p:txBody>
      </p:sp>
      <p:sp>
        <p:nvSpPr>
          <p:cNvPr id="29700" name="Text Box 18"/>
          <p:cNvSpPr txBox="1">
            <a:spLocks noChangeArrowheads="1"/>
          </p:cNvSpPr>
          <p:nvPr/>
        </p:nvSpPr>
        <p:spPr bwMode="auto">
          <a:xfrm>
            <a:off x="684213" y="4724400"/>
            <a:ext cx="5832475" cy="366713"/>
          </a:xfrm>
          <a:prstGeom prst="rect">
            <a:avLst/>
          </a:prstGeom>
          <a:noFill/>
          <a:ln w="9525">
            <a:noFill/>
            <a:miter lim="800000"/>
            <a:headEnd/>
            <a:tailEnd/>
          </a:ln>
        </p:spPr>
        <p:txBody>
          <a:bodyPr>
            <a:spAutoFit/>
          </a:bodyPr>
          <a:lstStyle/>
          <a:p>
            <a:pPr>
              <a:spcBef>
                <a:spcPct val="50000"/>
              </a:spcBef>
            </a:pPr>
            <a:endParaRPr lang="en-GB">
              <a:latin typeface="Calibri" pitchFamily="34" charset="0"/>
            </a:endParaRPr>
          </a:p>
        </p:txBody>
      </p:sp>
      <p:sp>
        <p:nvSpPr>
          <p:cNvPr id="29701" name="Text Box 19"/>
          <p:cNvSpPr txBox="1">
            <a:spLocks noChangeArrowheads="1"/>
          </p:cNvSpPr>
          <p:nvPr/>
        </p:nvSpPr>
        <p:spPr bwMode="auto">
          <a:xfrm>
            <a:off x="2195513" y="5229225"/>
            <a:ext cx="7488237" cy="595313"/>
          </a:xfrm>
          <a:prstGeom prst="rect">
            <a:avLst/>
          </a:prstGeom>
          <a:noFill/>
          <a:ln w="9525">
            <a:noFill/>
            <a:miter lim="800000"/>
            <a:headEnd/>
            <a:tailEnd/>
          </a:ln>
        </p:spPr>
        <p:txBody>
          <a:bodyPr>
            <a:spAutoFit/>
          </a:bodyPr>
          <a:lstStyle/>
          <a:p>
            <a:pPr>
              <a:spcBef>
                <a:spcPct val="50000"/>
              </a:spcBef>
            </a:pPr>
            <a:r>
              <a:rPr lang="en-GB" b="1">
                <a:latin typeface="Calibri" pitchFamily="34" charset="0"/>
              </a:rPr>
              <a:t> Degree of cultural assimilation, including language</a:t>
            </a:r>
          </a:p>
          <a:p>
            <a:pPr lvl="2">
              <a:spcBef>
                <a:spcPct val="50000"/>
              </a:spcBef>
            </a:pPr>
            <a:r>
              <a:rPr lang="en-GB" sz="1000" b="1">
                <a:latin typeface="Calibri" pitchFamily="34" charset="0"/>
              </a:rPr>
              <a:t>(But remember that level of social status or education are not protective factors)</a:t>
            </a:r>
          </a:p>
        </p:txBody>
      </p:sp>
      <p:sp>
        <p:nvSpPr>
          <p:cNvPr id="29702" name="Text Box 20"/>
          <p:cNvSpPr txBox="1">
            <a:spLocks noChangeArrowheads="1"/>
          </p:cNvSpPr>
          <p:nvPr/>
        </p:nvSpPr>
        <p:spPr bwMode="auto">
          <a:xfrm>
            <a:off x="3924300" y="4005263"/>
            <a:ext cx="5903913" cy="646112"/>
          </a:xfrm>
          <a:prstGeom prst="rect">
            <a:avLst/>
          </a:prstGeom>
          <a:noFill/>
          <a:ln w="9525">
            <a:noFill/>
            <a:miter lim="800000"/>
            <a:headEnd/>
            <a:tailEnd/>
          </a:ln>
        </p:spPr>
        <p:txBody>
          <a:bodyPr>
            <a:spAutoFit/>
          </a:bodyPr>
          <a:lstStyle/>
          <a:p>
            <a:r>
              <a:rPr lang="en-GB" b="1">
                <a:latin typeface="Calibri" pitchFamily="34" charset="0"/>
              </a:rPr>
              <a:t>(Mother has experienced FGM;</a:t>
            </a:r>
          </a:p>
          <a:p>
            <a:r>
              <a:rPr lang="en-GB" b="1">
                <a:latin typeface="Calibri" pitchFamily="34" charset="0"/>
              </a:rPr>
              <a:t> known in few cases)</a:t>
            </a:r>
            <a:endParaRPr lang="en-GB">
              <a:latin typeface="Calibri" pitchFamily="34" charset="0"/>
            </a:endParaRPr>
          </a:p>
        </p:txBody>
      </p:sp>
      <p:sp>
        <p:nvSpPr>
          <p:cNvPr id="29703" name="Text Box 21"/>
          <p:cNvSpPr txBox="1">
            <a:spLocks noChangeArrowheads="1"/>
          </p:cNvSpPr>
          <p:nvPr/>
        </p:nvSpPr>
        <p:spPr bwMode="auto">
          <a:xfrm>
            <a:off x="4716463" y="3284538"/>
            <a:ext cx="5040312" cy="366712"/>
          </a:xfrm>
          <a:prstGeom prst="rect">
            <a:avLst/>
          </a:prstGeom>
          <a:noFill/>
          <a:ln w="9525">
            <a:noFill/>
            <a:miter lim="800000"/>
            <a:headEnd/>
            <a:tailEnd/>
          </a:ln>
        </p:spPr>
        <p:txBody>
          <a:bodyPr>
            <a:spAutoFit/>
          </a:bodyPr>
          <a:lstStyle/>
          <a:p>
            <a:r>
              <a:rPr lang="en-GB" b="1">
                <a:latin typeface="Calibri" pitchFamily="34" charset="0"/>
              </a:rPr>
              <a:t>Non-protective views (parent or child)</a:t>
            </a:r>
            <a:endParaRPr lang="en-GB">
              <a:latin typeface="Calibri" pitchFamily="34" charset="0"/>
            </a:endParaRPr>
          </a:p>
        </p:txBody>
      </p:sp>
      <p:sp>
        <p:nvSpPr>
          <p:cNvPr id="29704" name="Text Box 22"/>
          <p:cNvSpPr txBox="1">
            <a:spLocks noChangeArrowheads="1"/>
          </p:cNvSpPr>
          <p:nvPr/>
        </p:nvSpPr>
        <p:spPr bwMode="auto">
          <a:xfrm>
            <a:off x="5508625" y="2708275"/>
            <a:ext cx="6624638" cy="366713"/>
          </a:xfrm>
          <a:prstGeom prst="rect">
            <a:avLst/>
          </a:prstGeom>
          <a:noFill/>
          <a:ln w="9525">
            <a:noFill/>
            <a:miter lim="800000"/>
            <a:headEnd/>
            <a:tailEnd/>
          </a:ln>
        </p:spPr>
        <p:txBody>
          <a:bodyPr>
            <a:spAutoFit/>
          </a:bodyPr>
          <a:lstStyle/>
          <a:p>
            <a:r>
              <a:rPr lang="en-GB" b="1">
                <a:latin typeface="Calibri" pitchFamily="34" charset="0"/>
              </a:rPr>
              <a:t>Trip to country of origin</a:t>
            </a:r>
            <a:endParaRPr lang="en-GB">
              <a:latin typeface="Calibri" pitchFamily="34" charset="0"/>
            </a:endParaRPr>
          </a:p>
        </p:txBody>
      </p:sp>
      <p:sp>
        <p:nvSpPr>
          <p:cNvPr id="29705" name="Text Box 23"/>
          <p:cNvSpPr txBox="1">
            <a:spLocks noChangeArrowheads="1"/>
          </p:cNvSpPr>
          <p:nvPr/>
        </p:nvSpPr>
        <p:spPr bwMode="auto">
          <a:xfrm>
            <a:off x="8027988" y="765175"/>
            <a:ext cx="5761037" cy="915988"/>
          </a:xfrm>
          <a:prstGeom prst="rect">
            <a:avLst/>
          </a:prstGeom>
          <a:noFill/>
          <a:ln w="9525">
            <a:noFill/>
            <a:miter lim="800000"/>
            <a:headEnd/>
            <a:tailEnd/>
          </a:ln>
        </p:spPr>
        <p:txBody>
          <a:bodyPr>
            <a:spAutoFit/>
          </a:bodyPr>
          <a:lstStyle/>
          <a:p>
            <a:r>
              <a:rPr lang="en-GB" b="1">
                <a:latin typeface="Calibri" pitchFamily="34" charset="0"/>
              </a:rPr>
              <a:t>Known </a:t>
            </a:r>
          </a:p>
          <a:p>
            <a:r>
              <a:rPr lang="en-GB" b="1">
                <a:latin typeface="Calibri" pitchFamily="34" charset="0"/>
              </a:rPr>
              <a:t>plans </a:t>
            </a:r>
          </a:p>
          <a:p>
            <a:r>
              <a:rPr lang="en-GB" b="1">
                <a:latin typeface="Calibri" pitchFamily="34" charset="0"/>
              </a:rPr>
              <a:t>for FGM</a:t>
            </a:r>
          </a:p>
        </p:txBody>
      </p:sp>
      <p:sp>
        <p:nvSpPr>
          <p:cNvPr id="29706" name="AutoShape 25"/>
          <p:cNvSpPr>
            <a:spLocks noChangeArrowheads="1"/>
          </p:cNvSpPr>
          <p:nvPr/>
        </p:nvSpPr>
        <p:spPr bwMode="auto">
          <a:xfrm>
            <a:off x="4140200" y="1989138"/>
            <a:ext cx="485775" cy="1296987"/>
          </a:xfrm>
          <a:prstGeom prst="downArrow">
            <a:avLst>
              <a:gd name="adj1" fmla="val 50000"/>
              <a:gd name="adj2" fmla="val 66748"/>
            </a:avLst>
          </a:prstGeom>
          <a:solidFill>
            <a:schemeClr val="accent1"/>
          </a:solidFill>
          <a:ln w="9525">
            <a:solidFill>
              <a:schemeClr val="tx1"/>
            </a:solidFill>
            <a:miter lim="800000"/>
            <a:headEnd/>
            <a:tailEnd/>
          </a:ln>
        </p:spPr>
        <p:txBody>
          <a:bodyPr wrap="none" anchor="ctr"/>
          <a:lstStyle/>
          <a:p>
            <a:endParaRPr lang="en-GB">
              <a:latin typeface="Calibri" pitchFamily="34" charset="0"/>
            </a:endParaRPr>
          </a:p>
        </p:txBody>
      </p:sp>
      <p:sp>
        <p:nvSpPr>
          <p:cNvPr id="29707" name="Text Box 26"/>
          <p:cNvSpPr txBox="1">
            <a:spLocks noChangeArrowheads="1"/>
          </p:cNvSpPr>
          <p:nvPr/>
        </p:nvSpPr>
        <p:spPr bwMode="auto">
          <a:xfrm>
            <a:off x="4067175" y="1412875"/>
            <a:ext cx="1008063" cy="457200"/>
          </a:xfrm>
          <a:prstGeom prst="rect">
            <a:avLst/>
          </a:prstGeom>
          <a:noFill/>
          <a:ln w="9525">
            <a:noFill/>
            <a:miter lim="800000"/>
            <a:headEnd/>
            <a:tailEnd/>
          </a:ln>
        </p:spPr>
        <p:txBody>
          <a:bodyPr>
            <a:spAutoFit/>
          </a:bodyPr>
          <a:lstStyle/>
          <a:p>
            <a:pPr>
              <a:spcBef>
                <a:spcPct val="50000"/>
              </a:spcBef>
            </a:pPr>
            <a:r>
              <a:rPr lang="en-GB" sz="2400" b="1">
                <a:solidFill>
                  <a:srgbClr val="FF3300"/>
                </a:solidFill>
                <a:latin typeface="Calibri" pitchFamily="34" charset="0"/>
              </a:rPr>
              <a:t>IRD</a:t>
            </a:r>
          </a:p>
        </p:txBody>
      </p:sp>
      <p:sp>
        <p:nvSpPr>
          <p:cNvPr id="29708" name="Line 27"/>
          <p:cNvSpPr>
            <a:spLocks noChangeShapeType="1"/>
          </p:cNvSpPr>
          <p:nvPr/>
        </p:nvSpPr>
        <p:spPr bwMode="auto">
          <a:xfrm>
            <a:off x="0" y="3789363"/>
            <a:ext cx="9144000" cy="0"/>
          </a:xfrm>
          <a:prstGeom prst="line">
            <a:avLst/>
          </a:prstGeom>
          <a:noFill/>
          <a:ln w="28575">
            <a:solidFill>
              <a:schemeClr val="tx1"/>
            </a:solidFill>
            <a:round/>
            <a:headEnd/>
            <a:tailEnd/>
          </a:ln>
        </p:spPr>
        <p:txBody>
          <a:bodyPr/>
          <a:lstStyle/>
          <a:p>
            <a:endParaRPr lang="en-US"/>
          </a:p>
        </p:txBody>
      </p:sp>
      <p:sp>
        <p:nvSpPr>
          <p:cNvPr id="29709" name="Text Box 28"/>
          <p:cNvSpPr txBox="1">
            <a:spLocks noChangeArrowheads="1"/>
          </p:cNvSpPr>
          <p:nvPr/>
        </p:nvSpPr>
        <p:spPr bwMode="auto">
          <a:xfrm>
            <a:off x="0" y="3357563"/>
            <a:ext cx="2376488" cy="366712"/>
          </a:xfrm>
          <a:prstGeom prst="rect">
            <a:avLst/>
          </a:prstGeom>
          <a:noFill/>
          <a:ln w="9525">
            <a:noFill/>
            <a:miter lim="800000"/>
            <a:headEnd/>
            <a:tailEnd/>
          </a:ln>
        </p:spPr>
        <p:txBody>
          <a:bodyPr>
            <a:spAutoFit/>
          </a:bodyPr>
          <a:lstStyle/>
          <a:p>
            <a:pPr>
              <a:spcBef>
                <a:spcPct val="50000"/>
              </a:spcBef>
            </a:pPr>
            <a:r>
              <a:rPr lang="en-GB">
                <a:latin typeface="Calibri" pitchFamily="34" charset="0"/>
              </a:rPr>
              <a:t>Threshold </a:t>
            </a:r>
          </a:p>
        </p:txBody>
      </p:sp>
      <p:sp>
        <p:nvSpPr>
          <p:cNvPr id="29710" name="Text Box 29"/>
          <p:cNvSpPr txBox="1">
            <a:spLocks noChangeArrowheads="1"/>
          </p:cNvSpPr>
          <p:nvPr/>
        </p:nvSpPr>
        <p:spPr bwMode="auto">
          <a:xfrm>
            <a:off x="1150938" y="6165850"/>
            <a:ext cx="7993062" cy="396875"/>
          </a:xfrm>
          <a:prstGeom prst="rect">
            <a:avLst/>
          </a:prstGeom>
          <a:noFill/>
          <a:ln w="9525">
            <a:noFill/>
            <a:miter lim="800000"/>
            <a:headEnd/>
            <a:tailEnd/>
          </a:ln>
        </p:spPr>
        <p:txBody>
          <a:bodyPr>
            <a:spAutoFit/>
          </a:bodyPr>
          <a:lstStyle/>
          <a:p>
            <a:pPr>
              <a:spcBef>
                <a:spcPct val="50000"/>
              </a:spcBef>
            </a:pPr>
            <a:r>
              <a:rPr lang="en-GB" sz="2000" b="1">
                <a:latin typeface="Calibri" pitchFamily="34" charset="0"/>
              </a:rPr>
              <a:t>Family are from country of origin where FGM is practiced</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a:lstStyle/>
          <a:p>
            <a:pPr algn="l" eaLnBrk="1" hangingPunct="1"/>
            <a:r>
              <a:rPr lang="en-GB" sz="3200" smtClean="0"/>
              <a:t>Risk of FGM</a:t>
            </a:r>
          </a:p>
        </p:txBody>
      </p:sp>
      <p:sp>
        <p:nvSpPr>
          <p:cNvPr id="31746" name="AutoShape 3"/>
          <p:cNvSpPr>
            <a:spLocks noChangeArrowheads="1"/>
          </p:cNvSpPr>
          <p:nvPr/>
        </p:nvSpPr>
        <p:spPr bwMode="auto">
          <a:xfrm flipH="1">
            <a:off x="0" y="0"/>
            <a:ext cx="9144000" cy="6858000"/>
          </a:xfrm>
          <a:prstGeom prst="rtTriangle">
            <a:avLst/>
          </a:prstGeom>
          <a:gradFill rotWithShape="1">
            <a:gsLst>
              <a:gs pos="0">
                <a:srgbClr val="FF0000"/>
              </a:gs>
              <a:gs pos="100000">
                <a:schemeClr val="folHlink"/>
              </a:gs>
            </a:gsLst>
            <a:lin ang="0" scaled="1"/>
          </a:gradFill>
          <a:ln w="9525">
            <a:solidFill>
              <a:schemeClr val="tx1"/>
            </a:solidFill>
            <a:miter lim="800000"/>
            <a:headEnd/>
            <a:tailEnd/>
          </a:ln>
        </p:spPr>
        <p:txBody>
          <a:bodyPr wrap="none" anchor="ctr"/>
          <a:lstStyle/>
          <a:p>
            <a:pPr algn="ctr"/>
            <a:endParaRPr lang="en-GB">
              <a:latin typeface="Calibri" pitchFamily="34" charset="0"/>
            </a:endParaRPr>
          </a:p>
        </p:txBody>
      </p:sp>
      <p:sp>
        <p:nvSpPr>
          <p:cNvPr id="31747" name="Text Box 4"/>
          <p:cNvSpPr txBox="1">
            <a:spLocks noChangeArrowheads="1"/>
          </p:cNvSpPr>
          <p:nvPr/>
        </p:nvSpPr>
        <p:spPr bwMode="auto">
          <a:xfrm>
            <a:off x="755650" y="6308725"/>
            <a:ext cx="6408738" cy="366713"/>
          </a:xfrm>
          <a:prstGeom prst="rect">
            <a:avLst/>
          </a:prstGeom>
          <a:noFill/>
          <a:ln w="9525">
            <a:noFill/>
            <a:miter lim="800000"/>
            <a:headEnd/>
            <a:tailEnd/>
          </a:ln>
        </p:spPr>
        <p:txBody>
          <a:bodyPr>
            <a:spAutoFit/>
          </a:bodyPr>
          <a:lstStyle/>
          <a:p>
            <a:pPr>
              <a:spcBef>
                <a:spcPct val="50000"/>
              </a:spcBef>
            </a:pPr>
            <a:r>
              <a:rPr lang="en-GB" b="1">
                <a:latin typeface="Calibri" pitchFamily="34" charset="0"/>
              </a:rPr>
              <a:t>Family are from country of origin where FGM is practiced</a:t>
            </a:r>
          </a:p>
        </p:txBody>
      </p:sp>
      <p:sp>
        <p:nvSpPr>
          <p:cNvPr id="31748" name="Text Box 5"/>
          <p:cNvSpPr txBox="1">
            <a:spLocks noChangeArrowheads="1"/>
          </p:cNvSpPr>
          <p:nvPr/>
        </p:nvSpPr>
        <p:spPr bwMode="auto">
          <a:xfrm>
            <a:off x="684213" y="4724400"/>
            <a:ext cx="5832475" cy="366713"/>
          </a:xfrm>
          <a:prstGeom prst="rect">
            <a:avLst/>
          </a:prstGeom>
          <a:noFill/>
          <a:ln w="9525">
            <a:noFill/>
            <a:miter lim="800000"/>
            <a:headEnd/>
            <a:tailEnd/>
          </a:ln>
        </p:spPr>
        <p:txBody>
          <a:bodyPr>
            <a:spAutoFit/>
          </a:bodyPr>
          <a:lstStyle/>
          <a:p>
            <a:pPr>
              <a:spcBef>
                <a:spcPct val="50000"/>
              </a:spcBef>
            </a:pPr>
            <a:endParaRPr lang="en-GB">
              <a:latin typeface="Calibri" pitchFamily="34" charset="0"/>
            </a:endParaRPr>
          </a:p>
        </p:txBody>
      </p:sp>
      <p:sp>
        <p:nvSpPr>
          <p:cNvPr id="31749" name="Text Box 8"/>
          <p:cNvSpPr txBox="1">
            <a:spLocks noChangeArrowheads="1"/>
          </p:cNvSpPr>
          <p:nvPr/>
        </p:nvSpPr>
        <p:spPr bwMode="auto">
          <a:xfrm>
            <a:off x="4716463" y="3284538"/>
            <a:ext cx="5040312" cy="366712"/>
          </a:xfrm>
          <a:prstGeom prst="rect">
            <a:avLst/>
          </a:prstGeom>
          <a:noFill/>
          <a:ln w="9525">
            <a:noFill/>
            <a:miter lim="800000"/>
            <a:headEnd/>
            <a:tailEnd/>
          </a:ln>
        </p:spPr>
        <p:txBody>
          <a:bodyPr>
            <a:spAutoFit/>
          </a:bodyPr>
          <a:lstStyle/>
          <a:p>
            <a:r>
              <a:rPr lang="en-GB" b="1">
                <a:latin typeface="Calibri" pitchFamily="34" charset="0"/>
              </a:rPr>
              <a:t>Non-protective views (parent or child)</a:t>
            </a:r>
            <a:endParaRPr lang="en-GB">
              <a:latin typeface="Calibri" pitchFamily="34" charset="0"/>
            </a:endParaRPr>
          </a:p>
        </p:txBody>
      </p:sp>
      <p:sp>
        <p:nvSpPr>
          <p:cNvPr id="31750" name="Text Box 9"/>
          <p:cNvSpPr txBox="1">
            <a:spLocks noChangeArrowheads="1"/>
          </p:cNvSpPr>
          <p:nvPr/>
        </p:nvSpPr>
        <p:spPr bwMode="auto">
          <a:xfrm>
            <a:off x="5364163" y="2781300"/>
            <a:ext cx="6624637" cy="366713"/>
          </a:xfrm>
          <a:prstGeom prst="rect">
            <a:avLst/>
          </a:prstGeom>
          <a:noFill/>
          <a:ln w="9525">
            <a:noFill/>
            <a:miter lim="800000"/>
            <a:headEnd/>
            <a:tailEnd/>
          </a:ln>
        </p:spPr>
        <p:txBody>
          <a:bodyPr>
            <a:spAutoFit/>
          </a:bodyPr>
          <a:lstStyle/>
          <a:p>
            <a:r>
              <a:rPr lang="en-GB" b="1">
                <a:latin typeface="Calibri" pitchFamily="34" charset="0"/>
              </a:rPr>
              <a:t>Trip to country of origin</a:t>
            </a:r>
            <a:endParaRPr lang="en-GB">
              <a:latin typeface="Calibri" pitchFamily="34" charset="0"/>
            </a:endParaRPr>
          </a:p>
        </p:txBody>
      </p:sp>
      <p:sp>
        <p:nvSpPr>
          <p:cNvPr id="31751" name="Text Box 10"/>
          <p:cNvSpPr txBox="1">
            <a:spLocks noChangeArrowheads="1"/>
          </p:cNvSpPr>
          <p:nvPr/>
        </p:nvSpPr>
        <p:spPr bwMode="auto">
          <a:xfrm>
            <a:off x="8027988" y="765175"/>
            <a:ext cx="5761037" cy="915988"/>
          </a:xfrm>
          <a:prstGeom prst="rect">
            <a:avLst/>
          </a:prstGeom>
          <a:noFill/>
          <a:ln w="9525">
            <a:noFill/>
            <a:miter lim="800000"/>
            <a:headEnd/>
            <a:tailEnd/>
          </a:ln>
        </p:spPr>
        <p:txBody>
          <a:bodyPr>
            <a:spAutoFit/>
          </a:bodyPr>
          <a:lstStyle/>
          <a:p>
            <a:r>
              <a:rPr lang="en-GB" b="1">
                <a:latin typeface="Calibri" pitchFamily="34" charset="0"/>
              </a:rPr>
              <a:t>Known </a:t>
            </a:r>
          </a:p>
          <a:p>
            <a:r>
              <a:rPr lang="en-GB" b="1">
                <a:latin typeface="Calibri" pitchFamily="34" charset="0"/>
              </a:rPr>
              <a:t>plans </a:t>
            </a:r>
          </a:p>
          <a:p>
            <a:r>
              <a:rPr lang="en-GB" b="1">
                <a:latin typeface="Calibri" pitchFamily="34" charset="0"/>
              </a:rPr>
              <a:t>for FGM</a:t>
            </a:r>
          </a:p>
        </p:txBody>
      </p:sp>
      <p:sp>
        <p:nvSpPr>
          <p:cNvPr id="31752" name="Text Box 14"/>
          <p:cNvSpPr txBox="1">
            <a:spLocks noChangeArrowheads="1"/>
          </p:cNvSpPr>
          <p:nvPr/>
        </p:nvSpPr>
        <p:spPr bwMode="auto">
          <a:xfrm>
            <a:off x="0" y="4005263"/>
            <a:ext cx="2771775" cy="1192212"/>
          </a:xfrm>
          <a:prstGeom prst="rect">
            <a:avLst/>
          </a:prstGeom>
          <a:noFill/>
          <a:ln w="9525">
            <a:noFill/>
            <a:miter lim="800000"/>
            <a:headEnd/>
            <a:tailEnd/>
          </a:ln>
        </p:spPr>
        <p:txBody>
          <a:bodyPr>
            <a:spAutoFit/>
          </a:bodyPr>
          <a:lstStyle/>
          <a:p>
            <a:pPr>
              <a:spcBef>
                <a:spcPct val="50000"/>
              </a:spcBef>
            </a:pPr>
            <a:r>
              <a:rPr lang="en-GB" dirty="0">
                <a:latin typeface="Calibri" pitchFamily="34" charset="0"/>
              </a:rPr>
              <a:t>Maternity+/-</a:t>
            </a:r>
            <a:r>
              <a:rPr lang="en-GB" dirty="0" smtClean="0">
                <a:latin typeface="Calibri" pitchFamily="34" charset="0"/>
              </a:rPr>
              <a:t>SW</a:t>
            </a:r>
            <a:endParaRPr lang="en-GB" dirty="0">
              <a:latin typeface="Calibri" pitchFamily="34" charset="0"/>
            </a:endParaRPr>
          </a:p>
          <a:p>
            <a:pPr>
              <a:spcBef>
                <a:spcPct val="50000"/>
              </a:spcBef>
            </a:pPr>
            <a:r>
              <a:rPr lang="en-GB" dirty="0">
                <a:latin typeface="Calibri" pitchFamily="34" charset="0"/>
              </a:rPr>
              <a:t>HV +/-SW for &lt;</a:t>
            </a:r>
            <a:r>
              <a:rPr lang="en-GB" dirty="0" smtClean="0">
                <a:latin typeface="Calibri" pitchFamily="34" charset="0"/>
              </a:rPr>
              <a:t>5 yrs</a:t>
            </a:r>
            <a:endParaRPr lang="en-GB" dirty="0">
              <a:latin typeface="Calibri" pitchFamily="34" charset="0"/>
            </a:endParaRPr>
          </a:p>
          <a:p>
            <a:pPr>
              <a:spcBef>
                <a:spcPct val="50000"/>
              </a:spcBef>
            </a:pPr>
            <a:r>
              <a:rPr lang="en-GB" dirty="0" smtClean="0">
                <a:latin typeface="Calibri" pitchFamily="34" charset="0"/>
              </a:rPr>
              <a:t>School +/- SW &gt;5 yrs</a:t>
            </a:r>
            <a:endParaRPr lang="en-GB" dirty="0">
              <a:solidFill>
                <a:srgbClr val="FF3300"/>
              </a:solidFill>
              <a:latin typeface="Calibri" pitchFamily="34" charset="0"/>
            </a:endParaRPr>
          </a:p>
        </p:txBody>
      </p:sp>
      <p:sp>
        <p:nvSpPr>
          <p:cNvPr id="31755" name="Line 17"/>
          <p:cNvSpPr>
            <a:spLocks noChangeShapeType="1"/>
          </p:cNvSpPr>
          <p:nvPr/>
        </p:nvSpPr>
        <p:spPr bwMode="auto">
          <a:xfrm>
            <a:off x="0" y="3789363"/>
            <a:ext cx="9144000" cy="0"/>
          </a:xfrm>
          <a:prstGeom prst="line">
            <a:avLst/>
          </a:prstGeom>
          <a:noFill/>
          <a:ln w="28575">
            <a:solidFill>
              <a:schemeClr val="tx1"/>
            </a:solidFill>
            <a:round/>
            <a:headEnd/>
            <a:tailEnd/>
          </a:ln>
        </p:spPr>
        <p:txBody>
          <a:bodyPr/>
          <a:lstStyle/>
          <a:p>
            <a:endParaRPr lang="en-US"/>
          </a:p>
        </p:txBody>
      </p:sp>
      <p:sp>
        <p:nvSpPr>
          <p:cNvPr id="31756" name="AutoShape 18"/>
          <p:cNvSpPr>
            <a:spLocks noChangeArrowheads="1"/>
          </p:cNvSpPr>
          <p:nvPr/>
        </p:nvSpPr>
        <p:spPr bwMode="auto">
          <a:xfrm>
            <a:off x="3995738" y="1989138"/>
            <a:ext cx="485775" cy="1296987"/>
          </a:xfrm>
          <a:prstGeom prst="downArrow">
            <a:avLst>
              <a:gd name="adj1" fmla="val 50000"/>
              <a:gd name="adj2" fmla="val 66748"/>
            </a:avLst>
          </a:prstGeom>
          <a:solidFill>
            <a:schemeClr val="accent1"/>
          </a:solidFill>
          <a:ln w="9525">
            <a:solidFill>
              <a:schemeClr val="tx1"/>
            </a:solidFill>
            <a:miter lim="800000"/>
            <a:headEnd/>
            <a:tailEnd/>
          </a:ln>
        </p:spPr>
        <p:txBody>
          <a:bodyPr wrap="none" anchor="ctr"/>
          <a:lstStyle/>
          <a:p>
            <a:endParaRPr lang="en-GB">
              <a:latin typeface="Calibri" pitchFamily="34" charset="0"/>
            </a:endParaRPr>
          </a:p>
        </p:txBody>
      </p:sp>
      <p:sp>
        <p:nvSpPr>
          <p:cNvPr id="31757" name="Text Box 19"/>
          <p:cNvSpPr txBox="1">
            <a:spLocks noChangeArrowheads="1"/>
          </p:cNvSpPr>
          <p:nvPr/>
        </p:nvSpPr>
        <p:spPr bwMode="auto">
          <a:xfrm>
            <a:off x="3924300" y="1412875"/>
            <a:ext cx="1008063" cy="457200"/>
          </a:xfrm>
          <a:prstGeom prst="rect">
            <a:avLst/>
          </a:prstGeom>
          <a:noFill/>
          <a:ln w="9525">
            <a:noFill/>
            <a:miter lim="800000"/>
            <a:headEnd/>
            <a:tailEnd/>
          </a:ln>
        </p:spPr>
        <p:txBody>
          <a:bodyPr>
            <a:spAutoFit/>
          </a:bodyPr>
          <a:lstStyle/>
          <a:p>
            <a:pPr>
              <a:spcBef>
                <a:spcPct val="50000"/>
              </a:spcBef>
            </a:pPr>
            <a:r>
              <a:rPr lang="en-GB" sz="2400" b="1">
                <a:solidFill>
                  <a:srgbClr val="FF3300"/>
                </a:solidFill>
                <a:latin typeface="Calibri" pitchFamily="34" charset="0"/>
              </a:rPr>
              <a:t>IRD</a:t>
            </a:r>
          </a:p>
        </p:txBody>
      </p:sp>
      <p:sp>
        <p:nvSpPr>
          <p:cNvPr id="31758" name="Text Box 20"/>
          <p:cNvSpPr txBox="1">
            <a:spLocks noChangeArrowheads="1"/>
          </p:cNvSpPr>
          <p:nvPr/>
        </p:nvSpPr>
        <p:spPr bwMode="auto">
          <a:xfrm>
            <a:off x="0" y="3357563"/>
            <a:ext cx="2376488" cy="366712"/>
          </a:xfrm>
          <a:prstGeom prst="rect">
            <a:avLst/>
          </a:prstGeom>
          <a:noFill/>
          <a:ln w="9525">
            <a:noFill/>
            <a:miter lim="800000"/>
            <a:headEnd/>
            <a:tailEnd/>
          </a:ln>
        </p:spPr>
        <p:txBody>
          <a:bodyPr>
            <a:spAutoFit/>
          </a:bodyPr>
          <a:lstStyle/>
          <a:p>
            <a:pPr>
              <a:spcBef>
                <a:spcPct val="50000"/>
              </a:spcBef>
            </a:pPr>
            <a:r>
              <a:rPr lang="en-GB">
                <a:latin typeface="Calibri" pitchFamily="34" charset="0"/>
              </a:rPr>
              <a:t>Threshold </a:t>
            </a:r>
          </a:p>
        </p:txBody>
      </p:sp>
      <p:sp>
        <p:nvSpPr>
          <p:cNvPr id="31759" name="Text Box 21"/>
          <p:cNvSpPr txBox="1">
            <a:spLocks noChangeArrowheads="1"/>
          </p:cNvSpPr>
          <p:nvPr/>
        </p:nvSpPr>
        <p:spPr bwMode="auto">
          <a:xfrm>
            <a:off x="3779838" y="4076700"/>
            <a:ext cx="5903912" cy="646113"/>
          </a:xfrm>
          <a:prstGeom prst="rect">
            <a:avLst/>
          </a:prstGeom>
          <a:noFill/>
          <a:ln w="9525">
            <a:noFill/>
            <a:miter lim="800000"/>
            <a:headEnd/>
            <a:tailEnd/>
          </a:ln>
        </p:spPr>
        <p:txBody>
          <a:bodyPr>
            <a:spAutoFit/>
          </a:bodyPr>
          <a:lstStyle/>
          <a:p>
            <a:r>
              <a:rPr lang="en-GB" b="1">
                <a:latin typeface="Calibri" pitchFamily="34" charset="0"/>
              </a:rPr>
              <a:t>(Mother has experienced FGM;</a:t>
            </a:r>
          </a:p>
          <a:p>
            <a:r>
              <a:rPr lang="en-GB" b="1">
                <a:latin typeface="Calibri" pitchFamily="34" charset="0"/>
              </a:rPr>
              <a:t> known in few cases)</a:t>
            </a:r>
            <a:endParaRPr lang="en-GB">
              <a:latin typeface="Calibri" pitchFamily="34" charset="0"/>
            </a:endParaRPr>
          </a:p>
        </p:txBody>
      </p:sp>
      <p:sp>
        <p:nvSpPr>
          <p:cNvPr id="31760" name="Text Box 22"/>
          <p:cNvSpPr txBox="1">
            <a:spLocks noChangeArrowheads="1"/>
          </p:cNvSpPr>
          <p:nvPr/>
        </p:nvSpPr>
        <p:spPr bwMode="auto">
          <a:xfrm>
            <a:off x="2267744" y="5229200"/>
            <a:ext cx="7488238" cy="595313"/>
          </a:xfrm>
          <a:prstGeom prst="rect">
            <a:avLst/>
          </a:prstGeom>
          <a:noFill/>
          <a:ln w="9525">
            <a:noFill/>
            <a:miter lim="800000"/>
            <a:headEnd/>
            <a:tailEnd/>
          </a:ln>
        </p:spPr>
        <p:txBody>
          <a:bodyPr>
            <a:spAutoFit/>
          </a:bodyPr>
          <a:lstStyle/>
          <a:p>
            <a:pPr>
              <a:spcBef>
                <a:spcPct val="50000"/>
              </a:spcBef>
            </a:pPr>
            <a:r>
              <a:rPr lang="en-GB" b="1" dirty="0">
                <a:latin typeface="Calibri" pitchFamily="34" charset="0"/>
              </a:rPr>
              <a:t> Degree of cultural assimilation, including language</a:t>
            </a:r>
          </a:p>
          <a:p>
            <a:pPr lvl="2">
              <a:spcBef>
                <a:spcPct val="50000"/>
              </a:spcBef>
            </a:pPr>
            <a:r>
              <a:rPr lang="en-GB" sz="1000" b="1" dirty="0">
                <a:latin typeface="Calibri" pitchFamily="34" charset="0"/>
              </a:rPr>
              <a:t>(But remember that level of social status or education are not protective factors)</a:t>
            </a:r>
          </a:p>
        </p:txBody>
      </p:sp>
      <p:sp>
        <p:nvSpPr>
          <p:cNvPr id="20" name="Down Arrow 19"/>
          <p:cNvSpPr/>
          <p:nvPr/>
        </p:nvSpPr>
        <p:spPr>
          <a:xfrm>
            <a:off x="539750" y="5300663"/>
            <a:ext cx="431800" cy="936625"/>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7" name="Text Box 11"/>
          <p:cNvSpPr txBox="1">
            <a:spLocks noChangeArrowheads="1"/>
          </p:cNvSpPr>
          <p:nvPr/>
        </p:nvSpPr>
        <p:spPr bwMode="auto">
          <a:xfrm>
            <a:off x="6767513" y="1844675"/>
            <a:ext cx="2376487" cy="779463"/>
          </a:xfrm>
          <a:prstGeom prst="rect">
            <a:avLst/>
          </a:prstGeom>
          <a:noFill/>
          <a:ln w="9525">
            <a:noFill/>
            <a:miter lim="800000"/>
            <a:headEnd/>
            <a:tailEnd/>
          </a:ln>
        </p:spPr>
        <p:txBody>
          <a:bodyPr>
            <a:spAutoFit/>
          </a:bodyPr>
          <a:lstStyle/>
          <a:p>
            <a:pPr>
              <a:spcBef>
                <a:spcPct val="50000"/>
              </a:spcBef>
            </a:pPr>
            <a:r>
              <a:rPr lang="en-GB" b="1" u="sng" dirty="0">
                <a:latin typeface="Calibri" pitchFamily="34" charset="0"/>
              </a:rPr>
              <a:t>No ‘risk factors’ </a:t>
            </a:r>
          </a:p>
          <a:p>
            <a:pPr>
              <a:spcBef>
                <a:spcPct val="50000"/>
              </a:spcBef>
            </a:pPr>
            <a:r>
              <a:rPr lang="en-GB" b="1" u="sng" dirty="0">
                <a:latin typeface="Calibri" pitchFamily="34" charset="0"/>
              </a:rPr>
              <a:t>known by agencies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365760" indent="-256032" fontAlgn="auto">
              <a:spcAft>
                <a:spcPts val="0"/>
              </a:spcAft>
              <a:buFont typeface="Wingdings 3"/>
              <a:buChar char=""/>
              <a:defRPr/>
            </a:pPr>
            <a:r>
              <a:rPr lang="en-GB" dirty="0" smtClean="0"/>
              <a:t>Detailed work with family by SW</a:t>
            </a:r>
          </a:p>
          <a:p>
            <a:pPr marL="365760" indent="-256032" fontAlgn="auto">
              <a:spcAft>
                <a:spcPts val="0"/>
              </a:spcAft>
              <a:buFont typeface="Wingdings 3"/>
              <a:buChar char=""/>
              <a:defRPr/>
            </a:pPr>
            <a:r>
              <a:rPr lang="en-GB" dirty="0" smtClean="0"/>
              <a:t>Parents eventually felt to be informed and protective</a:t>
            </a:r>
          </a:p>
          <a:p>
            <a:pPr marL="365760" indent="-256032" fontAlgn="auto">
              <a:spcAft>
                <a:spcPts val="0"/>
              </a:spcAft>
              <a:buFont typeface="Wingdings 3"/>
              <a:buChar char=""/>
              <a:defRPr/>
            </a:pPr>
            <a:r>
              <a:rPr lang="en-GB" dirty="0" smtClean="0"/>
              <a:t>Family tree drawn, indicating every female member of family for 4 generations had type 3 FGM</a:t>
            </a:r>
          </a:p>
          <a:p>
            <a:pPr marL="365760" indent="-256032" fontAlgn="auto">
              <a:spcAft>
                <a:spcPts val="0"/>
              </a:spcAft>
              <a:buFont typeface="Wingdings 3"/>
              <a:buChar char=""/>
              <a:defRPr/>
            </a:pPr>
            <a:r>
              <a:rPr lang="en-GB" dirty="0" smtClean="0"/>
              <a:t>Scottish Government FGM statement given</a:t>
            </a:r>
          </a:p>
          <a:p>
            <a:pPr marL="365760" indent="-256032" fontAlgn="auto">
              <a:spcAft>
                <a:spcPts val="0"/>
              </a:spcAft>
              <a:buFont typeface="Wingdings 3"/>
              <a:buChar char=""/>
              <a:defRPr/>
            </a:pPr>
            <a:r>
              <a:rPr lang="en-GB" dirty="0" smtClean="0"/>
              <a:t>Police + SW safety plan in place in case of coercion</a:t>
            </a:r>
          </a:p>
          <a:p>
            <a:pPr marL="365760" indent="-256032" fontAlgn="auto">
              <a:spcAft>
                <a:spcPts val="0"/>
              </a:spcAft>
              <a:buFont typeface="Wingdings 3"/>
              <a:buChar char=""/>
              <a:defRPr/>
            </a:pPr>
            <a:r>
              <a:rPr lang="en-GB" dirty="0" smtClean="0"/>
              <a:t>Pre-visit holistic health check, including examination of genitalia</a:t>
            </a:r>
          </a:p>
          <a:p>
            <a:pPr marL="621792" lvl="1" fontAlgn="auto">
              <a:spcBef>
                <a:spcPts val="324"/>
              </a:spcBef>
              <a:spcAft>
                <a:spcPts val="0"/>
              </a:spcAft>
              <a:buFont typeface="Verdana"/>
              <a:buChar char="◦"/>
              <a:defRPr/>
            </a:pPr>
            <a:r>
              <a:rPr lang="en-GB" dirty="0" smtClean="0"/>
              <a:t>Unmet health needs identified</a:t>
            </a:r>
          </a:p>
          <a:p>
            <a:pPr marL="621792" lvl="1" fontAlgn="auto">
              <a:spcBef>
                <a:spcPts val="324"/>
              </a:spcBef>
              <a:spcAft>
                <a:spcPts val="0"/>
              </a:spcAft>
              <a:buFont typeface="Verdana"/>
              <a:buChar char="◦"/>
              <a:defRPr/>
            </a:pPr>
            <a:r>
              <a:rPr lang="en-GB" dirty="0" smtClean="0"/>
              <a:t>Parents felt empowered by documentation of normal exam</a:t>
            </a:r>
            <a:endParaRPr lang="en-GB" dirty="0"/>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Content Placeholder 2"/>
          <p:cNvSpPr>
            <a:spLocks noGrp="1"/>
          </p:cNvSpPr>
          <p:nvPr>
            <p:ph idx="1"/>
          </p:nvPr>
        </p:nvSpPr>
        <p:spPr/>
        <p:txBody>
          <a:bodyPr/>
          <a:lstStyle/>
          <a:p>
            <a:r>
              <a:rPr lang="en-GB" smtClean="0"/>
              <a:t>Family travelled</a:t>
            </a:r>
          </a:p>
          <a:p>
            <a:r>
              <a:rPr lang="en-GB" smtClean="0"/>
              <a:t>Delayed return due to ill health</a:t>
            </a:r>
          </a:p>
          <a:p>
            <a:r>
              <a:rPr lang="en-GB" smtClean="0"/>
              <a:t>See in clinic by CCH on return</a:t>
            </a:r>
          </a:p>
          <a:p>
            <a:pPr lvl="1"/>
            <a:r>
              <a:rPr lang="en-GB" smtClean="0"/>
              <a:t>No FGM; examination confirmed</a:t>
            </a:r>
          </a:p>
          <a:p>
            <a:pPr lvl="1"/>
            <a:r>
              <a:rPr lang="en-GB" smtClean="0"/>
              <a:t>All had malaria; referred appropriately</a:t>
            </a:r>
          </a:p>
          <a:p>
            <a:pPr lvl="1"/>
            <a:r>
              <a:rPr lang="en-GB" smtClean="0"/>
              <a:t>Other health referrals; ?TB</a:t>
            </a:r>
          </a:p>
          <a:p>
            <a:pPr lvl="1"/>
            <a:r>
              <a:rPr lang="en-GB" smtClean="0"/>
              <a:t>Parents positive about and grateful for health and SW input; working collaboratively</a:t>
            </a:r>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Content Placeholder 2"/>
          <p:cNvSpPr>
            <a:spLocks noGrp="1"/>
          </p:cNvSpPr>
          <p:nvPr>
            <p:ph idx="1"/>
          </p:nvPr>
        </p:nvSpPr>
        <p:spPr/>
        <p:txBody>
          <a:bodyPr/>
          <a:lstStyle/>
          <a:p>
            <a:r>
              <a:rPr lang="en-GB" smtClean="0"/>
              <a:t>Vulnerable population</a:t>
            </a:r>
          </a:p>
          <a:p>
            <a:r>
              <a:rPr lang="en-GB" smtClean="0"/>
              <a:t>Many unmet health needs</a:t>
            </a:r>
          </a:p>
          <a:p>
            <a:r>
              <a:rPr lang="en-GB" smtClean="0"/>
              <a:t>Mobile</a:t>
            </a:r>
          </a:p>
          <a:p>
            <a:r>
              <a:rPr lang="en-GB" smtClean="0"/>
              <a:t>‘Hard to reach’</a:t>
            </a:r>
          </a:p>
          <a:p>
            <a:r>
              <a:rPr lang="en-GB" smtClean="0"/>
              <a:t>Little English understood</a:t>
            </a:r>
          </a:p>
          <a:p>
            <a:r>
              <a:rPr lang="en-GB" smtClean="0"/>
              <a:t>Little contact with (health) services</a:t>
            </a:r>
          </a:p>
          <a:p>
            <a:r>
              <a:rPr lang="en-GB" smtClean="0"/>
              <a:t>Time consuming detailed work</a:t>
            </a:r>
          </a:p>
        </p:txBody>
      </p:sp>
      <p:sp>
        <p:nvSpPr>
          <p:cNvPr id="2" name="Title 1"/>
          <p:cNvSpPr>
            <a:spLocks noGrp="1"/>
          </p:cNvSpPr>
          <p:nvPr>
            <p:ph type="title"/>
          </p:nvPr>
        </p:nvSpPr>
        <p:spPr/>
        <p:txBody>
          <a:bodyPr/>
          <a:lstStyle/>
          <a:p>
            <a:pPr fontAlgn="auto">
              <a:spcAft>
                <a:spcPts val="0"/>
              </a:spcAft>
              <a:defRPr/>
            </a:pPr>
            <a:r>
              <a:rPr lang="en-GB" dirty="0" smtClean="0"/>
              <a:t>Key points</a:t>
            </a:r>
            <a:endParaRPr lang="en-GB"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Content Placeholder 2"/>
          <p:cNvSpPr>
            <a:spLocks noGrp="1"/>
          </p:cNvSpPr>
          <p:nvPr>
            <p:ph idx="1"/>
          </p:nvPr>
        </p:nvSpPr>
        <p:spPr/>
        <p:txBody>
          <a:bodyPr/>
          <a:lstStyle/>
          <a:p>
            <a:r>
              <a:rPr lang="en-GB" smtClean="0"/>
              <a:t>Normalisation of symptoms</a:t>
            </a:r>
          </a:p>
          <a:p>
            <a:pPr lvl="1"/>
            <a:r>
              <a:rPr lang="en-GB" smtClean="0"/>
              <a:t>Take detailed systematic history of (GU) symptoms</a:t>
            </a:r>
          </a:p>
          <a:p>
            <a:r>
              <a:rPr lang="en-GB" smtClean="0"/>
              <a:t>Don’t infer from history the anatomical type</a:t>
            </a:r>
          </a:p>
          <a:p>
            <a:r>
              <a:rPr lang="en-GB" smtClean="0"/>
              <a:t>Remember BBV risk</a:t>
            </a:r>
          </a:p>
          <a:p>
            <a:r>
              <a:rPr lang="en-GB" smtClean="0"/>
              <a:t>Examination</a:t>
            </a:r>
          </a:p>
          <a:p>
            <a:pPr lvl="1"/>
            <a:r>
              <a:rPr lang="en-GB" smtClean="0"/>
              <a:t>Be aware of limitations</a:t>
            </a:r>
          </a:p>
          <a:p>
            <a:pPr lvl="1"/>
            <a:r>
              <a:rPr lang="en-GB" smtClean="0"/>
              <a:t>Avoid repeated examination</a:t>
            </a:r>
          </a:p>
          <a:p>
            <a:pPr lvl="1"/>
            <a:r>
              <a:rPr lang="en-GB" smtClean="0"/>
              <a:t>Should be with colposcope (SCAN) in clinic</a:t>
            </a:r>
          </a:p>
          <a:p>
            <a:pPr lvl="2"/>
            <a:r>
              <a:rPr lang="en-GB" smtClean="0"/>
              <a:t>Unless acute pain/ bleeding/ infection etc</a:t>
            </a:r>
          </a:p>
        </p:txBody>
      </p:sp>
      <p:sp>
        <p:nvSpPr>
          <p:cNvPr id="2" name="Title 1"/>
          <p:cNvSpPr>
            <a:spLocks noGrp="1"/>
          </p:cNvSpPr>
          <p:nvPr>
            <p:ph type="title"/>
          </p:nvPr>
        </p:nvSpPr>
        <p:spPr/>
        <p:txBody>
          <a:bodyPr/>
          <a:lstStyle/>
          <a:p>
            <a:pPr fontAlgn="auto">
              <a:spcAft>
                <a:spcPts val="0"/>
              </a:spcAft>
              <a:defRPr/>
            </a:pPr>
            <a:r>
              <a:rPr lang="en-GB" dirty="0" smtClean="0"/>
              <a:t>FGM; clinical pitfalls</a:t>
            </a:r>
            <a:endParaRPr lang="en-GB"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Content Placeholder 2"/>
          <p:cNvSpPr>
            <a:spLocks noGrp="1"/>
          </p:cNvSpPr>
          <p:nvPr>
            <p:ph idx="1"/>
          </p:nvPr>
        </p:nvSpPr>
        <p:spPr/>
        <p:txBody>
          <a:bodyPr/>
          <a:lstStyle/>
          <a:p>
            <a:r>
              <a:rPr lang="en-GB" smtClean="0"/>
              <a:t>Single event</a:t>
            </a:r>
          </a:p>
          <a:p>
            <a:r>
              <a:rPr lang="en-GB" smtClean="0"/>
              <a:t>May happen abroad</a:t>
            </a:r>
          </a:p>
          <a:p>
            <a:r>
              <a:rPr lang="en-GB" smtClean="0"/>
              <a:t>Risk to associated girls and women</a:t>
            </a:r>
          </a:p>
          <a:p>
            <a:r>
              <a:rPr lang="en-GB" smtClean="0"/>
              <a:t>Associated honour based crime/ harmful traditional practices</a:t>
            </a:r>
          </a:p>
          <a:p>
            <a:r>
              <a:rPr lang="en-GB" smtClean="0"/>
              <a:t>Interpreter issues important</a:t>
            </a:r>
          </a:p>
          <a:p>
            <a:endParaRPr lang="en-GB" smtClean="0"/>
          </a:p>
          <a:p>
            <a:endParaRPr lang="en-GB" smtClean="0"/>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Pitfalls; “not like other CP”</a:t>
            </a:r>
            <a:endParaRPr lang="en-GB"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i="1" u="sng" dirty="0" smtClean="0"/>
              <a:t>Case 2</a:t>
            </a:r>
            <a:endParaRPr lang="en-GB" sz="2800" i="1" u="sng" dirty="0"/>
          </a:p>
        </p:txBody>
      </p:sp>
      <p:sp>
        <p:nvSpPr>
          <p:cNvPr id="3" name="Content Placeholder 2"/>
          <p:cNvSpPr>
            <a:spLocks noGrp="1"/>
          </p:cNvSpPr>
          <p:nvPr>
            <p:ph idx="1"/>
          </p:nvPr>
        </p:nvSpPr>
        <p:spPr>
          <a:xfrm>
            <a:off x="467544" y="1196752"/>
            <a:ext cx="8229600" cy="4525963"/>
          </a:xfrm>
        </p:spPr>
        <p:txBody>
          <a:bodyPr/>
          <a:lstStyle/>
          <a:p>
            <a:r>
              <a:rPr lang="en-GB" dirty="0" smtClean="0"/>
              <a:t>15 yr old</a:t>
            </a:r>
          </a:p>
          <a:p>
            <a:r>
              <a:rPr lang="en-GB" dirty="0" smtClean="0"/>
              <a:t>Disclosed to school teacher FGM age 8</a:t>
            </a:r>
          </a:p>
          <a:p>
            <a:r>
              <a:rPr lang="en-GB" dirty="0" smtClean="0"/>
              <a:t>Phoned in as CP referral; IRD</a:t>
            </a:r>
          </a:p>
          <a:p>
            <a:r>
              <a:rPr lang="en-GB" dirty="0" smtClean="0"/>
              <a:t>Seen in CCH clinic at girl’s request</a:t>
            </a:r>
          </a:p>
          <a:p>
            <a:r>
              <a:rPr lang="en-GB" dirty="0" smtClean="0"/>
              <a:t>Disclosed CSA at clinic</a:t>
            </a:r>
          </a:p>
          <a:p>
            <a:r>
              <a:rPr lang="en-GB" dirty="0" smtClean="0"/>
              <a:t>FGM type1 + </a:t>
            </a:r>
            <a:r>
              <a:rPr lang="en-GB" dirty="0" err="1" smtClean="0"/>
              <a:t>transection</a:t>
            </a:r>
            <a:r>
              <a:rPr lang="en-GB" dirty="0" smtClean="0"/>
              <a:t> hymen</a:t>
            </a:r>
          </a:p>
          <a:p>
            <a:r>
              <a:rPr lang="en-GB" dirty="0" smtClean="0"/>
              <a:t>BBV screening negative</a:t>
            </a:r>
          </a:p>
          <a:p>
            <a:r>
              <a:rPr lang="en-GB" dirty="0" smtClean="0"/>
              <a:t>Referral ‘Meadows’ for trauma work .... ongoing</a:t>
            </a:r>
          </a:p>
          <a:p>
            <a:r>
              <a:rPr lang="en-GB" dirty="0" smtClean="0"/>
              <a:t>DVD reviewed with adult </a:t>
            </a:r>
            <a:r>
              <a:rPr lang="en-GB" dirty="0" err="1" smtClean="0"/>
              <a:t>gynae</a:t>
            </a:r>
            <a:r>
              <a:rPr lang="en-GB" dirty="0" smtClean="0"/>
              <a:t> consultant; </a:t>
            </a:r>
          </a:p>
          <a:p>
            <a:pPr lvl="1"/>
            <a:r>
              <a:rPr lang="en-GB" dirty="0" smtClean="0"/>
              <a:t>potential for corrective procedure</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1. Acute symptoms: </a:t>
            </a:r>
          </a:p>
          <a:p>
            <a:endParaRPr lang="en-GB" dirty="0" smtClean="0"/>
          </a:p>
          <a:p>
            <a:r>
              <a:rPr lang="en-GB" dirty="0" smtClean="0"/>
              <a:t>If a child or woman presents with acute symptoms, she should be examined in the usual way by Accident and Emergency Department or GP professionals, for assessment of need for urgent intervention.</a:t>
            </a:r>
          </a:p>
        </p:txBody>
      </p:sp>
      <p:sp>
        <p:nvSpPr>
          <p:cNvPr id="3" name="Title 2"/>
          <p:cNvSpPr>
            <a:spLocks noGrp="1"/>
          </p:cNvSpPr>
          <p:nvPr>
            <p:ph type="title"/>
          </p:nvPr>
        </p:nvSpPr>
        <p:spPr/>
        <p:txBody>
          <a:bodyPr>
            <a:normAutofit fontScale="90000"/>
          </a:bodyPr>
          <a:lstStyle/>
          <a:p>
            <a:r>
              <a:rPr lang="en-GB" dirty="0" smtClean="0"/>
              <a:t>Medical Assessment of Children</a:t>
            </a:r>
            <a:endParaRPr lang="en-GB"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If there is a non-acute indication for examination, then the situation needs to be weighed up carefully, with an experienced paediatrician involved with decision making. This should be done if it is in the best interests of the child, for example if she has symptoms. It should be done by an experienced paediatrician, in a planned and supportive way, usually in the ‘SCAN’ clinic by the child protection team. Not all girls who have undergone FGM need to be examined.</a:t>
            </a:r>
          </a:p>
          <a:p>
            <a:endParaRPr lang="en-GB" dirty="0"/>
          </a:p>
        </p:txBody>
      </p:sp>
      <p:sp>
        <p:nvSpPr>
          <p:cNvPr id="3" name="Title 2"/>
          <p:cNvSpPr>
            <a:spLocks noGrp="1"/>
          </p:cNvSpPr>
          <p:nvPr>
            <p:ph type="title"/>
          </p:nvPr>
        </p:nvSpPr>
        <p:spPr/>
        <p:txBody>
          <a:bodyPr/>
          <a:lstStyle/>
          <a:p>
            <a:r>
              <a:rPr lang="en-GB" dirty="0" smtClean="0"/>
              <a:t>2. Non-acute situation: </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Content Placeholder 2"/>
          <p:cNvSpPr>
            <a:spLocks noGrp="1"/>
          </p:cNvSpPr>
          <p:nvPr>
            <p:ph idx="1"/>
          </p:nvPr>
        </p:nvSpPr>
        <p:spPr/>
        <p:txBody>
          <a:bodyPr/>
          <a:lstStyle/>
          <a:p>
            <a:pPr algn="ctr"/>
            <a:r>
              <a:rPr lang="en-GB" sz="4800" smtClean="0"/>
              <a:t>What is FGM?</a:t>
            </a:r>
          </a:p>
          <a:p>
            <a:endParaRPr lang="en-GB" sz="4800" smtClean="0"/>
          </a:p>
        </p:txBody>
      </p:sp>
      <p:sp>
        <p:nvSpPr>
          <p:cNvPr id="2" name="Title 1"/>
          <p:cNvSpPr>
            <a:spLocks noGrp="1"/>
          </p:cNvSpPr>
          <p:nvPr>
            <p:ph type="title"/>
          </p:nvPr>
        </p:nvSpPr>
        <p:spPr/>
        <p:txBody>
          <a:bodyPr/>
          <a:lstStyle/>
          <a:p>
            <a:pPr fontAlgn="auto">
              <a:spcAft>
                <a:spcPts val="0"/>
              </a:spcAft>
              <a:defRPr/>
            </a:pPr>
            <a:endParaRPr lang="en-GB"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by inexperienced staff should be avoided by careful consideration, discussion and planning.</a:t>
            </a:r>
          </a:p>
          <a:p>
            <a:endParaRPr lang="en-GB" dirty="0"/>
          </a:p>
        </p:txBody>
      </p:sp>
      <p:sp>
        <p:nvSpPr>
          <p:cNvPr id="3" name="Title 2"/>
          <p:cNvSpPr>
            <a:spLocks noGrp="1"/>
          </p:cNvSpPr>
          <p:nvPr>
            <p:ph type="title"/>
          </p:nvPr>
        </p:nvSpPr>
        <p:spPr/>
        <p:txBody>
          <a:bodyPr>
            <a:normAutofit/>
          </a:bodyPr>
          <a:lstStyle/>
          <a:p>
            <a:r>
              <a:rPr lang="en-GB" sz="3200" dirty="0" smtClean="0"/>
              <a:t>3. Unnecessary repeated examinations </a:t>
            </a:r>
            <a:endParaRPr lang="en-GB" sz="32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may be seen in the specialist service for women who have had FGM - referral via SCI Gateway F.A.O. Consultant with Special Interest in FGM.</a:t>
            </a:r>
          </a:p>
          <a:p>
            <a:endParaRPr lang="en-GB" dirty="0"/>
          </a:p>
        </p:txBody>
      </p:sp>
      <p:sp>
        <p:nvSpPr>
          <p:cNvPr id="3" name="Title 2"/>
          <p:cNvSpPr>
            <a:spLocks noGrp="1"/>
          </p:cNvSpPr>
          <p:nvPr>
            <p:ph type="title"/>
          </p:nvPr>
        </p:nvSpPr>
        <p:spPr/>
        <p:txBody>
          <a:bodyPr>
            <a:normAutofit/>
          </a:bodyPr>
          <a:lstStyle/>
          <a:p>
            <a:r>
              <a:rPr lang="en-GB" sz="3200" dirty="0" smtClean="0"/>
              <a:t>4. Women with complications of FGM </a:t>
            </a:r>
            <a:endParaRPr lang="en-GB" sz="32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400" dirty="0" smtClean="0"/>
              <a:t>Because FGM is usually carried out in a non-clinical setting, using instruments that have not been sterilised, and which may have been used repeatedly for FGM procedures on other girls, the transmission of Hepatitis B, C and HIV is an appreciable risk. Even if there is lack of clarity about whether to carry out an examination, there should be consideration of a holistic and supportive medical assessment to include blood borne virus screening, exploration of symptoms, and the offer of a supportive examination and evaluation if indicated.</a:t>
            </a:r>
          </a:p>
          <a:p>
            <a:endParaRPr lang="en-GB" dirty="0"/>
          </a:p>
        </p:txBody>
      </p:sp>
      <p:sp>
        <p:nvSpPr>
          <p:cNvPr id="3" name="Title 2"/>
          <p:cNvSpPr>
            <a:spLocks noGrp="1"/>
          </p:cNvSpPr>
          <p:nvPr>
            <p:ph type="title"/>
          </p:nvPr>
        </p:nvSpPr>
        <p:spPr/>
        <p:txBody>
          <a:bodyPr/>
          <a:lstStyle/>
          <a:p>
            <a:r>
              <a:rPr lang="en-GB" dirty="0" smtClean="0"/>
              <a:t>5. Blood Borne Viruses </a:t>
            </a:r>
            <a:endParaRPr lang="en-GB"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If you believe that a criminal offence has been committed and FGM carried out, there may be a need for corroborating evidence in the form of a joint paediatric forensic examination. This must be discussed with child protection paediatricians and police, as part of an Inter-agency Referral Discussion (IRD)</a:t>
            </a:r>
          </a:p>
          <a:p>
            <a:endParaRPr lang="en-GB" dirty="0"/>
          </a:p>
        </p:txBody>
      </p:sp>
      <p:sp>
        <p:nvSpPr>
          <p:cNvPr id="3" name="Title 2"/>
          <p:cNvSpPr>
            <a:spLocks noGrp="1"/>
          </p:cNvSpPr>
          <p:nvPr>
            <p:ph type="title"/>
          </p:nvPr>
        </p:nvSpPr>
        <p:spPr/>
        <p:txBody>
          <a:bodyPr/>
          <a:lstStyle/>
          <a:p>
            <a:r>
              <a:rPr lang="en-GB" dirty="0" smtClean="0"/>
              <a:t>6. Forensic evidence: </a:t>
            </a:r>
            <a:endParaRPr lang="en-GB"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which explores any other medical, support and protection needs of the girl or young woman is offered and appropriate referrals, including mental health, should be made as necessary.</a:t>
            </a:r>
          </a:p>
          <a:p>
            <a:endParaRPr lang="en-GB" dirty="0"/>
          </a:p>
        </p:txBody>
      </p:sp>
      <p:sp>
        <p:nvSpPr>
          <p:cNvPr id="3" name="Title 2"/>
          <p:cNvSpPr>
            <a:spLocks noGrp="1"/>
          </p:cNvSpPr>
          <p:nvPr>
            <p:ph type="title"/>
          </p:nvPr>
        </p:nvSpPr>
        <p:spPr/>
        <p:txBody>
          <a:bodyPr/>
          <a:lstStyle/>
          <a:p>
            <a:r>
              <a:rPr lang="en-GB" dirty="0" smtClean="0"/>
              <a:t>7. A holistic assessment </a:t>
            </a:r>
            <a:endParaRPr lang="en-GB"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particularly type 4, may be difficult to discern on ‘standard’ or ‘naked eye’ inspection, so specialist examination should always be discussed with the child protection team where there is a concern that FGM has been</a:t>
            </a:r>
          </a:p>
          <a:p>
            <a:endParaRPr lang="en-GB" dirty="0"/>
          </a:p>
        </p:txBody>
      </p:sp>
      <p:sp>
        <p:nvSpPr>
          <p:cNvPr id="3" name="Title 2"/>
          <p:cNvSpPr>
            <a:spLocks noGrp="1"/>
          </p:cNvSpPr>
          <p:nvPr>
            <p:ph type="title"/>
          </p:nvPr>
        </p:nvSpPr>
        <p:spPr/>
        <p:txBody>
          <a:bodyPr/>
          <a:lstStyle/>
          <a:p>
            <a:r>
              <a:rPr lang="en-GB" dirty="0" smtClean="0"/>
              <a:t>8. Visible evidence of FGM</a:t>
            </a:r>
            <a:endParaRPr lang="en-GB"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Remember not to ‘gloss over’ detailed inspection of the clitoris and prepuce</a:t>
            </a:r>
          </a:p>
          <a:p>
            <a:r>
              <a:rPr lang="en-GB" dirty="0" smtClean="0"/>
              <a:t>Remember to palpate any area where you think there has been removal of tissue</a:t>
            </a:r>
          </a:p>
          <a:p>
            <a:r>
              <a:rPr lang="en-GB" dirty="0" smtClean="0"/>
              <a:t>Remember to liaise with </a:t>
            </a:r>
            <a:r>
              <a:rPr lang="en-GB" dirty="0" err="1" smtClean="0"/>
              <a:t>gyn</a:t>
            </a:r>
            <a:r>
              <a:rPr lang="en-GB" dirty="0" smtClean="0"/>
              <a:t> colleagues who know about therapeutic intervention .....</a:t>
            </a:r>
            <a:endParaRPr lang="en-GB" dirty="0"/>
          </a:p>
        </p:txBody>
      </p:sp>
      <p:sp>
        <p:nvSpPr>
          <p:cNvPr id="3" name="Title 2"/>
          <p:cNvSpPr>
            <a:spLocks noGrp="1"/>
          </p:cNvSpPr>
          <p:nvPr>
            <p:ph type="title"/>
          </p:nvPr>
        </p:nvSpPr>
        <p:spPr/>
        <p:txBody>
          <a:bodyPr/>
          <a:lstStyle/>
          <a:p>
            <a:r>
              <a:rPr lang="en-GB" dirty="0" smtClean="0"/>
              <a:t>Our learning...</a:t>
            </a:r>
            <a:endParaRPr lang="en-GB"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normAutofit fontScale="90000"/>
          </a:bodyPr>
          <a:lstStyle/>
          <a:p>
            <a:pPr eaLnBrk="1" hangingPunct="1"/>
            <a:r>
              <a:rPr lang="en-GB" u="sng" dirty="0" smtClean="0"/>
              <a:t>Interagency Risk Assessment Document (circulated)</a:t>
            </a:r>
            <a:endParaRPr lang="en-GB" dirty="0" smtClean="0"/>
          </a:p>
        </p:txBody>
      </p:sp>
      <p:sp>
        <p:nvSpPr>
          <p:cNvPr id="3" name="Content Placeholder 2"/>
          <p:cNvSpPr>
            <a:spLocks noGrp="1"/>
          </p:cNvSpPr>
          <p:nvPr>
            <p:ph idx="1"/>
          </p:nvPr>
        </p:nvSpPr>
        <p:spPr/>
        <p:txBody>
          <a:bodyPr rtlCol="0">
            <a:normAutofit fontScale="85000" lnSpcReduction="10000"/>
          </a:bodyPr>
          <a:lstStyle/>
          <a:p>
            <a:pPr eaLnBrk="1" fontAlgn="auto" hangingPunct="1">
              <a:spcAft>
                <a:spcPts val="0"/>
              </a:spcAft>
              <a:buFont typeface="Arial" pitchFamily="34" charset="0"/>
              <a:buChar char="•"/>
              <a:defRPr/>
            </a:pPr>
            <a:r>
              <a:rPr lang="en-GB" dirty="0" smtClean="0"/>
              <a:t>“Risk Assessment document</a:t>
            </a:r>
            <a:r>
              <a:rPr lang="en-GB" dirty="0"/>
              <a:t>" was drafted in order to pull together an ‘aid memoir’ cum </a:t>
            </a:r>
            <a:r>
              <a:rPr lang="en-GB" dirty="0" smtClean="0"/>
              <a:t>checklist</a:t>
            </a:r>
          </a:p>
          <a:p>
            <a:pPr eaLnBrk="1" fontAlgn="auto" hangingPunct="1">
              <a:spcAft>
                <a:spcPts val="0"/>
              </a:spcAft>
              <a:buFont typeface="Arial" pitchFamily="34" charset="0"/>
              <a:buChar char="•"/>
              <a:defRPr/>
            </a:pPr>
            <a:r>
              <a:rPr lang="en-GB" dirty="0" smtClean="0"/>
              <a:t>It </a:t>
            </a:r>
            <a:r>
              <a:rPr lang="en-GB" dirty="0"/>
              <a:t>also represents a checklist of key information for FGM risk assessment. </a:t>
            </a:r>
            <a:endParaRPr lang="en-GB" dirty="0" smtClean="0"/>
          </a:p>
          <a:p>
            <a:pPr eaLnBrk="1" fontAlgn="auto" hangingPunct="1">
              <a:spcAft>
                <a:spcPts val="0"/>
              </a:spcAft>
              <a:buFont typeface="Arial" pitchFamily="34" charset="0"/>
              <a:buChar char="•"/>
              <a:defRPr/>
            </a:pPr>
            <a:r>
              <a:rPr lang="en-GB" dirty="0" smtClean="0"/>
              <a:t>evaluated </a:t>
            </a:r>
            <a:r>
              <a:rPr lang="en-GB" dirty="0"/>
              <a:t>during the </a:t>
            </a:r>
            <a:r>
              <a:rPr lang="en-GB" dirty="0" smtClean="0"/>
              <a:t>‘tests </a:t>
            </a:r>
            <a:r>
              <a:rPr lang="en-GB" dirty="0"/>
              <a:t>of </a:t>
            </a:r>
            <a:r>
              <a:rPr lang="en-GB" dirty="0" smtClean="0"/>
              <a:t>change’ </a:t>
            </a:r>
          </a:p>
          <a:p>
            <a:pPr lvl="1" fontAlgn="auto">
              <a:spcAft>
                <a:spcPts val="0"/>
              </a:spcAft>
              <a:buFont typeface="Arial" pitchFamily="34" charset="0"/>
              <a:buChar char="•"/>
              <a:defRPr/>
            </a:pPr>
            <a:r>
              <a:rPr lang="en-GB" dirty="0" smtClean="0"/>
              <a:t>(Early Years Collaborative) </a:t>
            </a:r>
            <a:endParaRPr lang="en-GB" dirty="0"/>
          </a:p>
          <a:p>
            <a:pPr eaLnBrk="1" fontAlgn="auto" hangingPunct="1">
              <a:spcAft>
                <a:spcPts val="0"/>
              </a:spcAft>
              <a:buFont typeface="Arial" pitchFamily="34" charset="0"/>
              <a:buChar char="•"/>
              <a:defRPr/>
            </a:pPr>
            <a:r>
              <a:rPr lang="en-GB" dirty="0" smtClean="0"/>
              <a:t>response </a:t>
            </a:r>
            <a:r>
              <a:rPr lang="en-GB" dirty="0"/>
              <a:t>to the request for detailed and directive guidance by those professionals working within the agencies and expressed via their representatives at the </a:t>
            </a:r>
            <a:r>
              <a:rPr lang="en-GB" dirty="0" smtClean="0"/>
              <a:t>interagency working </a:t>
            </a:r>
            <a:r>
              <a:rPr lang="en-GB" dirty="0"/>
              <a:t>group. </a:t>
            </a:r>
            <a:endParaRPr lang="en-GB" dirty="0" smtClean="0"/>
          </a:p>
          <a:p>
            <a:pPr eaLnBrk="1" fontAlgn="auto" hangingPunct="1">
              <a:spcAft>
                <a:spcPts val="0"/>
              </a:spcAft>
              <a:buFont typeface="Arial" pitchFamily="34" charset="0"/>
              <a:buChar char="•"/>
              <a:defRPr/>
            </a:pPr>
            <a:r>
              <a:rPr lang="en-GB" dirty="0" smtClean="0"/>
              <a:t>Covers key police, health and SW info; interagency</a:t>
            </a:r>
          </a:p>
          <a:p>
            <a:pPr eaLnBrk="1" fontAlgn="auto" hangingPunct="1">
              <a:spcAft>
                <a:spcPts val="0"/>
              </a:spcAft>
              <a:buFont typeface="Arial" pitchFamily="34" charset="0"/>
              <a:buChar char="•"/>
              <a:defRPr/>
            </a:pPr>
            <a:r>
              <a:rPr lang="en-GB" dirty="0" smtClean="0"/>
              <a:t>Mapped to DOH risk framework</a:t>
            </a:r>
          </a:p>
          <a:p>
            <a:pPr eaLnBrk="1" fontAlgn="auto" hangingPunct="1">
              <a:spcAft>
                <a:spcPts val="0"/>
              </a:spcAft>
              <a:buFont typeface="Arial" pitchFamily="34" charset="0"/>
              <a:buChar char="•"/>
              <a:defRPr/>
            </a:pPr>
            <a:endParaRPr lang="en-GB"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GB" sz="2700" dirty="0" smtClean="0"/>
              <a:t>Flow charts (circulated)</a:t>
            </a:r>
            <a:endParaRPr lang="en-GB" sz="2700" dirty="0"/>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buFont typeface="Arial" pitchFamily="34" charset="0"/>
              <a:buChar char="•"/>
              <a:defRPr/>
            </a:pPr>
            <a:r>
              <a:rPr lang="en-GB" dirty="0" smtClean="0"/>
              <a:t>clear pathways in place for girls who are at imminent or ‘high’ risk of FGM (IRD)</a:t>
            </a:r>
          </a:p>
          <a:p>
            <a:pPr eaLnBrk="1" fontAlgn="auto" hangingPunct="1">
              <a:spcAft>
                <a:spcPts val="0"/>
              </a:spcAft>
              <a:buFont typeface="Arial" pitchFamily="34" charset="0"/>
              <a:buChar char="•"/>
              <a:defRPr/>
            </a:pPr>
            <a:r>
              <a:rPr lang="en-GB" dirty="0" smtClean="0"/>
              <a:t>clear </a:t>
            </a:r>
            <a:r>
              <a:rPr lang="en-GB" dirty="0"/>
              <a:t>pathways for </a:t>
            </a:r>
            <a:r>
              <a:rPr lang="en-GB" dirty="0" smtClean="0"/>
              <a:t>women who may have been affected by FGM, who</a:t>
            </a:r>
          </a:p>
          <a:p>
            <a:pPr lvl="1" eaLnBrk="1" fontAlgn="auto" hangingPunct="1">
              <a:spcAft>
                <a:spcPts val="0"/>
              </a:spcAft>
              <a:buFont typeface="Arial" pitchFamily="34" charset="0"/>
              <a:buChar char="–"/>
              <a:defRPr/>
            </a:pPr>
            <a:r>
              <a:rPr lang="en-GB" dirty="0" smtClean="0"/>
              <a:t>present </a:t>
            </a:r>
            <a:r>
              <a:rPr lang="en-GB" dirty="0"/>
              <a:t>to sexual health and gynaecology services </a:t>
            </a:r>
            <a:endParaRPr lang="en-GB" dirty="0" smtClean="0"/>
          </a:p>
          <a:p>
            <a:pPr lvl="1" eaLnBrk="1" fontAlgn="auto" hangingPunct="1">
              <a:spcAft>
                <a:spcPts val="0"/>
              </a:spcAft>
              <a:buFont typeface="Arial" pitchFamily="34" charset="0"/>
              <a:buChar char="–"/>
              <a:defRPr/>
            </a:pPr>
            <a:r>
              <a:rPr lang="en-GB" dirty="0" smtClean="0"/>
              <a:t>present to maternity services </a:t>
            </a:r>
            <a:endParaRPr lang="en-GB" dirty="0"/>
          </a:p>
          <a:p>
            <a:pPr eaLnBrk="1" fontAlgn="auto" hangingPunct="1">
              <a:spcAft>
                <a:spcPts val="0"/>
              </a:spcAft>
              <a:buFont typeface="Arial" pitchFamily="34" charset="0"/>
              <a:buChar char="•"/>
              <a:defRPr/>
            </a:pPr>
            <a:r>
              <a:rPr lang="en-GB" dirty="0" smtClean="0"/>
              <a:t>&lt;5yr girls who are from families from communities who may have been affected by FGM to be addressed by HVs +/- SW</a:t>
            </a:r>
          </a:p>
          <a:p>
            <a:pPr eaLnBrk="1" fontAlgn="auto" hangingPunct="1">
              <a:spcAft>
                <a:spcPts val="0"/>
              </a:spcAft>
              <a:buFont typeface="Arial" pitchFamily="34" charset="0"/>
              <a:buChar char="•"/>
              <a:defRPr/>
            </a:pPr>
            <a:r>
              <a:rPr lang="en-GB" dirty="0" smtClean="0"/>
              <a:t>School aged girls risks to be assessed jointly by education +/- SW</a:t>
            </a:r>
          </a:p>
          <a:p>
            <a:pPr eaLnBrk="1" fontAlgn="auto" hangingPunct="1">
              <a:spcAft>
                <a:spcPts val="0"/>
              </a:spcAft>
              <a:buFont typeface="Arial" pitchFamily="34" charset="0"/>
              <a:buChar char="•"/>
              <a:defRPr/>
            </a:pPr>
            <a:endParaRPr lang="en-GB" dirty="0" smtClean="0"/>
          </a:p>
          <a:p>
            <a:pPr eaLnBrk="1" fontAlgn="auto" hangingPunct="1">
              <a:spcAft>
                <a:spcPts val="0"/>
              </a:spcAft>
              <a:buFont typeface="Arial" pitchFamily="34" charset="0"/>
              <a:buChar char="•"/>
              <a:defRPr/>
            </a:pPr>
            <a:endParaRPr lang="en-GB"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dirty="0"/>
          </a:p>
        </p:txBody>
      </p:sp>
      <p:pic>
        <p:nvPicPr>
          <p:cNvPr id="4" name="Content Placeholder 3"/>
          <p:cNvPicPr>
            <a:picLocks noGrp="1"/>
          </p:cNvPicPr>
          <p:nvPr>
            <p:ph idx="1"/>
          </p:nvPr>
        </p:nvPicPr>
        <p:blipFill>
          <a:blip r:embed="rId2" cstate="print"/>
          <a:srcRect l="24890" t="8843" r="40625" b="29259"/>
          <a:stretch>
            <a:fillRect/>
          </a:stretch>
        </p:blipFill>
        <p:spPr bwMode="auto">
          <a:xfrm>
            <a:off x="1907704" y="0"/>
            <a:ext cx="5328592" cy="6858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Content Placeholder 2"/>
          <p:cNvSpPr>
            <a:spLocks noGrp="1"/>
          </p:cNvSpPr>
          <p:nvPr>
            <p:ph idx="1"/>
          </p:nvPr>
        </p:nvSpPr>
        <p:spPr/>
        <p:txBody>
          <a:bodyPr/>
          <a:lstStyle/>
          <a:p>
            <a:pPr>
              <a:buFont typeface="Wingdings 3" pitchFamily="18" charset="2"/>
              <a:buNone/>
            </a:pPr>
            <a:endParaRPr lang="en-GB" smtClean="0"/>
          </a:p>
          <a:p>
            <a:r>
              <a:rPr lang="en-GB" smtClean="0"/>
              <a:t>Female Genital Mutilation</a:t>
            </a:r>
          </a:p>
          <a:p>
            <a:endParaRPr lang="en-GB" smtClean="0"/>
          </a:p>
          <a:p>
            <a:r>
              <a:rPr lang="en-GB" smtClean="0"/>
              <a:t>“…all procedures that intentionally alter or cause injury to the female genital organs for non-medical reasons”</a:t>
            </a:r>
          </a:p>
          <a:p>
            <a:pPr>
              <a:buFont typeface="Wingdings 3" pitchFamily="18" charset="2"/>
              <a:buNone/>
            </a:pPr>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World Health Organisation</a:t>
            </a:r>
            <a:endParaRPr lang="en-GB"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Content Placeholder 2"/>
          <p:cNvSpPr>
            <a:spLocks noGrp="1"/>
          </p:cNvSpPr>
          <p:nvPr>
            <p:ph idx="1"/>
          </p:nvPr>
        </p:nvSpPr>
        <p:spPr/>
        <p:txBody>
          <a:bodyPr/>
          <a:lstStyle/>
          <a:p>
            <a:r>
              <a:rPr lang="en-GB" smtClean="0"/>
              <a:t>Have opportunity to make real difference to lives</a:t>
            </a:r>
          </a:p>
          <a:p>
            <a:r>
              <a:rPr lang="en-GB" smtClean="0"/>
              <a:t>Robust legal and political backing</a:t>
            </a:r>
          </a:p>
          <a:p>
            <a:r>
              <a:rPr lang="en-GB" smtClean="0"/>
              <a:t>Scotland/Lothian  significant but ‘manageable’ numbers of at risk girls</a:t>
            </a:r>
          </a:p>
          <a:p>
            <a:endParaRPr lang="en-GB" smtClean="0"/>
          </a:p>
        </p:txBody>
      </p:sp>
      <p:sp>
        <p:nvSpPr>
          <p:cNvPr id="2" name="Title 1"/>
          <p:cNvSpPr>
            <a:spLocks noGrp="1"/>
          </p:cNvSpPr>
          <p:nvPr>
            <p:ph type="title"/>
          </p:nvPr>
        </p:nvSpPr>
        <p:spPr/>
        <p:txBody>
          <a:bodyPr/>
          <a:lstStyle/>
          <a:p>
            <a:pPr fontAlgn="auto">
              <a:spcAft>
                <a:spcPts val="0"/>
              </a:spcAft>
              <a:defRPr/>
            </a:pPr>
            <a:r>
              <a:rPr lang="en-GB" dirty="0" smtClean="0"/>
              <a:t>The future is bright; </a:t>
            </a:r>
            <a:r>
              <a:rPr lang="en-GB" dirty="0" smtClean="0">
                <a:sym typeface="Wingdings" pitchFamily="2" charset="2"/>
              </a:rPr>
              <a:t></a:t>
            </a:r>
            <a:endParaRPr lang="en-GB"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Content Placeholder 2"/>
          <p:cNvSpPr>
            <a:spLocks noGrp="1"/>
          </p:cNvSpPr>
          <p:nvPr>
            <p:ph idx="1"/>
          </p:nvPr>
        </p:nvSpPr>
        <p:spPr/>
        <p:txBody>
          <a:bodyPr/>
          <a:lstStyle/>
          <a:p>
            <a:pPr>
              <a:buFont typeface="Wingdings 3" pitchFamily="18" charset="2"/>
              <a:buNone/>
            </a:pPr>
            <a:r>
              <a:rPr lang="en-GB" dirty="0" smtClean="0"/>
              <a:t>1. FGM is child abuse</a:t>
            </a:r>
          </a:p>
          <a:p>
            <a:pPr>
              <a:buFont typeface="Wingdings 3" pitchFamily="18" charset="2"/>
              <a:buNone/>
            </a:pPr>
            <a:r>
              <a:rPr lang="en-GB" dirty="0" smtClean="0"/>
              <a:t>2. FGM is against the law</a:t>
            </a:r>
          </a:p>
          <a:p>
            <a:pPr>
              <a:buFont typeface="Wingdings 3" pitchFamily="18" charset="2"/>
              <a:buNone/>
            </a:pPr>
            <a:r>
              <a:rPr lang="en-GB" dirty="0" smtClean="0"/>
              <a:t>3. All health care professionals have a responsibility to be aware of FGM risk and respond appropriately</a:t>
            </a:r>
          </a:p>
          <a:p>
            <a:pPr>
              <a:buFont typeface="Wingdings 3" pitchFamily="18" charset="2"/>
              <a:buNone/>
            </a:pPr>
            <a:r>
              <a:rPr lang="en-GB" dirty="0" smtClean="0"/>
              <a:t>4. Carefully planned, supportive detailed exam with DVD recording, then MD liaison is essential</a:t>
            </a:r>
          </a:p>
          <a:p>
            <a:pPr>
              <a:buFont typeface="Wingdings 3" pitchFamily="18" charset="2"/>
              <a:buNone/>
            </a:pPr>
            <a:endParaRPr lang="en-GB" dirty="0" smtClean="0"/>
          </a:p>
          <a:p>
            <a:endParaRPr lang="en-GB" dirty="0" smtClean="0"/>
          </a:p>
          <a:p>
            <a:endParaRPr lang="en-GB" dirty="0" smtClean="0"/>
          </a:p>
        </p:txBody>
      </p:sp>
      <p:sp>
        <p:nvSpPr>
          <p:cNvPr id="2" name="Title 1"/>
          <p:cNvSpPr>
            <a:spLocks noGrp="1"/>
          </p:cNvSpPr>
          <p:nvPr>
            <p:ph type="title"/>
          </p:nvPr>
        </p:nvSpPr>
        <p:spPr/>
        <p:txBody>
          <a:bodyPr>
            <a:normAutofit fontScale="90000"/>
          </a:bodyPr>
          <a:lstStyle/>
          <a:p>
            <a:pPr fontAlgn="auto">
              <a:spcAft>
                <a:spcPts val="0"/>
              </a:spcAft>
              <a:defRPr/>
            </a:pPr>
            <a:r>
              <a:rPr lang="en-GB" dirty="0" smtClean="0"/>
              <a:t>Re-cap; what you need to know;</a:t>
            </a:r>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2"/>
          <p:cNvSpPr>
            <a:spLocks noGrp="1"/>
          </p:cNvSpPr>
          <p:nvPr>
            <p:ph idx="1"/>
          </p:nvPr>
        </p:nvSpPr>
        <p:spPr/>
        <p:txBody>
          <a:bodyPr/>
          <a:lstStyle/>
          <a:p>
            <a:endParaRPr lang="en-GB" i="1" smtClean="0"/>
          </a:p>
          <a:p>
            <a:endParaRPr lang="en-GB" i="1" smtClean="0"/>
          </a:p>
          <a:p>
            <a:endParaRPr lang="en-GB" i="1" smtClean="0"/>
          </a:p>
          <a:p>
            <a:r>
              <a:rPr lang="en-GB" i="1" smtClean="0"/>
              <a:t>“We think the mother has had type 3 FGM”</a:t>
            </a:r>
          </a:p>
        </p:txBody>
      </p:sp>
      <p:sp>
        <p:nvSpPr>
          <p:cNvPr id="2" name="Title 1"/>
          <p:cNvSpPr>
            <a:spLocks noGrp="1"/>
          </p:cNvSpPr>
          <p:nvPr>
            <p:ph type="title"/>
          </p:nvPr>
        </p:nvSpPr>
        <p:spPr/>
        <p:txBody>
          <a:bodyPr/>
          <a:lstStyle/>
          <a:p>
            <a:pPr fontAlgn="auto">
              <a:spcAft>
                <a:spcPts val="0"/>
              </a:spcAft>
              <a:defRPr/>
            </a:pPr>
            <a:r>
              <a:rPr lang="en-GB" dirty="0" smtClean="0"/>
              <a:t>Case</a:t>
            </a:r>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fontAlgn="auto">
              <a:spcAft>
                <a:spcPts val="0"/>
              </a:spcAft>
              <a:defRPr/>
            </a:pPr>
            <a:endParaRPr lang="en-GB"/>
          </a:p>
        </p:txBody>
      </p:sp>
      <p:pic>
        <p:nvPicPr>
          <p:cNvPr id="28675" name="Picture 2"/>
          <p:cNvPicPr>
            <a:picLocks noGrp="1" noChangeAspect="1" noChangeArrowheads="1"/>
          </p:cNvPicPr>
          <p:nvPr>
            <p:ph idx="1"/>
          </p:nvPr>
        </p:nvPicPr>
        <p:blipFill>
          <a:blip r:embed="rId2" cstate="print"/>
          <a:srcRect/>
          <a:stretch>
            <a:fillRect/>
          </a:stretch>
        </p:blipFill>
        <p:spPr>
          <a:xfrm>
            <a:off x="0" y="1196975"/>
            <a:ext cx="9202738" cy="5184775"/>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1493</TotalTime>
  <Words>3572</Words>
  <Application>Microsoft Office PowerPoint</Application>
  <PresentationFormat>On-screen Show (4:3)</PresentationFormat>
  <Paragraphs>424</Paragraphs>
  <Slides>71</Slides>
  <Notes>7</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Concourse</vt:lpstr>
      <vt:lpstr>FGM; what you need to know  </vt:lpstr>
      <vt:lpstr>Background</vt:lpstr>
      <vt:lpstr>Aims </vt:lpstr>
      <vt:lpstr>Aims</vt:lpstr>
      <vt:lpstr>Case</vt:lpstr>
      <vt:lpstr>Slide 6</vt:lpstr>
      <vt:lpstr>World Health Organisation</vt:lpstr>
      <vt:lpstr>Case</vt:lpstr>
      <vt:lpstr>Slide 9</vt:lpstr>
      <vt:lpstr>WHO 4 types</vt:lpstr>
      <vt:lpstr>Type; does it matter?</vt:lpstr>
      <vt:lpstr>Slide 12</vt:lpstr>
      <vt:lpstr>Slide 13</vt:lpstr>
      <vt:lpstr>Case</vt:lpstr>
      <vt:lpstr>Slide 15</vt:lpstr>
      <vt:lpstr>Slide 16</vt:lpstr>
      <vt:lpstr>Highly variable</vt:lpstr>
      <vt:lpstr>Ethnic group rather than nationality</vt:lpstr>
      <vt:lpstr>So how many at risk girls are there in Lothian?</vt:lpstr>
      <vt:lpstr>Slide 20</vt:lpstr>
      <vt:lpstr>Scotland</vt:lpstr>
      <vt:lpstr>Lothian?</vt:lpstr>
      <vt:lpstr>Constant change; for example</vt:lpstr>
      <vt:lpstr>Case</vt:lpstr>
      <vt:lpstr>Why is it carried out?</vt:lpstr>
      <vt:lpstr>Do you need to know why FGM is carried out?</vt:lpstr>
      <vt:lpstr>What you DO need to know is</vt:lpstr>
      <vt:lpstr>Why is FGM considered child abuse?</vt:lpstr>
      <vt:lpstr>Acute clinical presentations of FGM</vt:lpstr>
      <vt:lpstr>Later presentations of FGM </vt:lpstr>
      <vt:lpstr>Case</vt:lpstr>
      <vt:lpstr>Age</vt:lpstr>
      <vt:lpstr>Slide 33</vt:lpstr>
      <vt:lpstr>Slide 34</vt:lpstr>
      <vt:lpstr>Slide 35</vt:lpstr>
      <vt:lpstr>Slide 36</vt:lpstr>
      <vt:lpstr>The Law in Scotland</vt:lpstr>
      <vt:lpstr>The Law in Scotland</vt:lpstr>
      <vt:lpstr>England/ rest of UK</vt:lpstr>
      <vt:lpstr> </vt:lpstr>
      <vt:lpstr>Slide 41</vt:lpstr>
      <vt:lpstr>Slide 42</vt:lpstr>
      <vt:lpstr>Case</vt:lpstr>
      <vt:lpstr>Discussions; guidance</vt:lpstr>
      <vt:lpstr>Discussion do’s and don’t’s</vt:lpstr>
      <vt:lpstr>Case</vt:lpstr>
      <vt:lpstr>Case</vt:lpstr>
      <vt:lpstr>PROCEED TO IMMEDIATE CHILD PROTECTION REFERRAL (IRD) </vt:lpstr>
      <vt:lpstr>Risk of FGM</vt:lpstr>
      <vt:lpstr>Risk of FGM</vt:lpstr>
      <vt:lpstr>Risk of FGM</vt:lpstr>
      <vt:lpstr>Case</vt:lpstr>
      <vt:lpstr>Case</vt:lpstr>
      <vt:lpstr>Key points</vt:lpstr>
      <vt:lpstr>FGM; clinical pitfalls</vt:lpstr>
      <vt:lpstr>Pitfalls; “not like other CP”</vt:lpstr>
      <vt:lpstr>Case 2</vt:lpstr>
      <vt:lpstr>Medical Assessment of Children</vt:lpstr>
      <vt:lpstr>2. Non-acute situation: </vt:lpstr>
      <vt:lpstr>3. Unnecessary repeated examinations </vt:lpstr>
      <vt:lpstr>4. Women with complications of FGM </vt:lpstr>
      <vt:lpstr>5. Blood Borne Viruses </vt:lpstr>
      <vt:lpstr>6. Forensic evidence: </vt:lpstr>
      <vt:lpstr>7. A holistic assessment </vt:lpstr>
      <vt:lpstr>8. Visible evidence of FGM</vt:lpstr>
      <vt:lpstr>Our learning...</vt:lpstr>
      <vt:lpstr>Interagency Risk Assessment Document (circulated)</vt:lpstr>
      <vt:lpstr>Flow charts (circulated)</vt:lpstr>
      <vt:lpstr>Slide 69</vt:lpstr>
      <vt:lpstr>The future is bright; </vt:lpstr>
      <vt:lpstr>Re-cap; what you need to know;</vt:lpstr>
    </vt:vector>
  </TitlesOfParts>
  <Company>NHS Lothian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Susan Kidd</dc:creator>
  <cp:lastModifiedBy>amcintosh5</cp:lastModifiedBy>
  <cp:revision>133</cp:revision>
  <dcterms:created xsi:type="dcterms:W3CDTF">2015-11-09T13:43:54Z</dcterms:created>
  <dcterms:modified xsi:type="dcterms:W3CDTF">2017-10-03T10:32:01Z</dcterms:modified>
</cp:coreProperties>
</file>